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734" r:id="rId2"/>
  </p:sldMasterIdLst>
  <p:notesMasterIdLst>
    <p:notesMasterId r:id="rId32"/>
  </p:notesMasterIdLst>
  <p:handoutMasterIdLst>
    <p:handoutMasterId r:id="rId33"/>
  </p:handoutMasterIdLst>
  <p:sldIdLst>
    <p:sldId id="256" r:id="rId3"/>
    <p:sldId id="389" r:id="rId4"/>
    <p:sldId id="425" r:id="rId5"/>
    <p:sldId id="495" r:id="rId6"/>
    <p:sldId id="371" r:id="rId7"/>
    <p:sldId id="372" r:id="rId8"/>
    <p:sldId id="397" r:id="rId9"/>
    <p:sldId id="399" r:id="rId10"/>
    <p:sldId id="320" r:id="rId11"/>
    <p:sldId id="321" r:id="rId12"/>
    <p:sldId id="552" r:id="rId13"/>
    <p:sldId id="549" r:id="rId14"/>
    <p:sldId id="545" r:id="rId15"/>
    <p:sldId id="548" r:id="rId16"/>
    <p:sldId id="547" r:id="rId17"/>
    <p:sldId id="550" r:id="rId18"/>
    <p:sldId id="551" r:id="rId19"/>
    <p:sldId id="546" r:id="rId20"/>
    <p:sldId id="555" r:id="rId21"/>
    <p:sldId id="553" r:id="rId22"/>
    <p:sldId id="496" r:id="rId23"/>
    <p:sldId id="554" r:id="rId24"/>
    <p:sldId id="484" r:id="rId25"/>
    <p:sldId id="387" r:id="rId26"/>
    <p:sldId id="384" r:id="rId27"/>
    <p:sldId id="540" r:id="rId28"/>
    <p:sldId id="541" r:id="rId29"/>
    <p:sldId id="364" r:id="rId30"/>
    <p:sldId id="543" r:id="rId31"/>
  </p:sldIdLst>
  <p:sldSz cx="9144000" cy="6858000" type="screen4x3"/>
  <p:notesSz cx="7010400" cy="9296400"/>
  <p:custDataLst>
    <p:tags r:id="rId3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36" userDrawn="1">
          <p15:clr>
            <a:srgbClr val="A4A3A4"/>
          </p15:clr>
        </p15:guide>
        <p15:guide id="2" pos="2116" userDrawn="1">
          <p15:clr>
            <a:srgbClr val="A4A3A4"/>
          </p15:clr>
        </p15:guide>
        <p15:guide id="3" orient="horz" pos="2929" userDrawn="1">
          <p15:clr>
            <a:srgbClr val="A4A3A4"/>
          </p15:clr>
        </p15:guide>
        <p15:guide id="4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1" autoAdjust="0"/>
    <p:restoredTop sz="97193" autoAdjust="0"/>
  </p:normalViewPr>
  <p:slideViewPr>
    <p:cSldViewPr snapToGrid="0">
      <p:cViewPr varScale="1">
        <p:scale>
          <a:sx n="153" d="100"/>
          <a:sy n="153" d="100"/>
        </p:scale>
        <p:origin x="176" y="5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-1522" y="-62"/>
      </p:cViewPr>
      <p:guideLst>
        <p:guide orient="horz" pos="2836"/>
        <p:guide pos="2116"/>
        <p:guide orient="horz" pos="292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t" anchorCtr="0" compatLnSpc="1">
            <a:prstTxWarp prst="textNoShape">
              <a:avLst/>
            </a:prstTxWarp>
          </a:bodyPr>
          <a:lstStyle>
            <a:lvl1pPr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9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t" anchorCtr="0" compatLnSpc="1">
            <a:prstTxWarp prst="textNoShape">
              <a:avLst/>
            </a:prstTxWarp>
          </a:bodyPr>
          <a:lstStyle>
            <a:lvl1pPr algn="r"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b" anchorCtr="0" compatLnSpc="1">
            <a:prstTxWarp prst="textNoShape">
              <a:avLst/>
            </a:prstTxWarp>
          </a:bodyPr>
          <a:lstStyle>
            <a:lvl1pPr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9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b" anchorCtr="0" compatLnSpc="1">
            <a:prstTxWarp prst="textNoShape">
              <a:avLst/>
            </a:prstTxWarp>
          </a:bodyPr>
          <a:lstStyle>
            <a:lvl1pPr algn="r"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fld id="{1AB82522-7EA1-4AEB-824D-34120ADF9B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930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AEA25AEE-4BA5-4963-949D-D3A2990E8B91}" type="datetimeFigureOut">
              <a:rPr lang="en-US"/>
              <a:pPr>
                <a:defRPr/>
              </a:pPr>
              <a:t>10/22/20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05" tIns="45853" rIns="91705" bIns="4585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6" y="4416426"/>
            <a:ext cx="5607050" cy="4181475"/>
          </a:xfrm>
          <a:prstGeom prst="rect">
            <a:avLst/>
          </a:prstGeom>
        </p:spPr>
        <p:txBody>
          <a:bodyPr vert="horz" lIns="91705" tIns="45853" rIns="91705" bIns="4585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31263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8831263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19F53227-163E-4528-8660-286FD036E5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32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EC01E2-A5DA-4CED-AB94-E8AA331F702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79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3CCBF3-6D99-41F4-8217-16E2D06BA138}" type="slidenum">
              <a:rPr lang="en-US" altLang="en-US" smtClean="0"/>
              <a:pPr eaLnBrk="1" hangingPunct="1"/>
              <a:t>17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Input to hidden layer – 4*3 = 12</a:t>
            </a:r>
          </a:p>
          <a:p>
            <a:pPr eaLnBrk="1" hangingPunct="1"/>
            <a:r>
              <a:rPr lang="en-US" altLang="en-US" dirty="0"/>
              <a:t>Hidden Layer to output layer – 3*3 = 9</a:t>
            </a:r>
          </a:p>
          <a:p>
            <a:pPr eaLnBrk="1" hangingPunct="1"/>
            <a:r>
              <a:rPr lang="en-US" altLang="en-US" dirty="0"/>
              <a:t>Bias = #PEs less the input layer = 3 hidden + 3 output = 6 </a:t>
            </a:r>
          </a:p>
          <a:p>
            <a:pPr eaLnBrk="1" hangingPunct="1"/>
            <a:r>
              <a:rPr lang="en-US" altLang="en-US" dirty="0"/>
              <a:t>P = # Weights/ Acceptable Error = (12+9+6)/0.10 = 270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For 2 hidden PEs in the hidden layer, P = 190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The impact to the training approach is that you may have limits on your cross validation.  You may to go to  a leave one out strategy…</a:t>
            </a:r>
          </a:p>
        </p:txBody>
      </p:sp>
    </p:spTree>
    <p:extLst>
      <p:ext uri="{BB962C8B-B14F-4D97-AF65-F5344CB8AC3E}">
        <p14:creationId xmlns:p14="http://schemas.microsoft.com/office/powerpoint/2010/main" val="4006267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3CCBF3-6D99-41F4-8217-16E2D06BA138}" type="slidenum">
              <a:rPr lang="en-US" altLang="en-US" smtClean="0"/>
              <a:pPr eaLnBrk="1" hangingPunct="1"/>
              <a:t>18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Input to hidden layer – 4*3 = 12</a:t>
            </a:r>
          </a:p>
          <a:p>
            <a:pPr eaLnBrk="1" hangingPunct="1"/>
            <a:r>
              <a:rPr lang="en-US" altLang="en-US" dirty="0"/>
              <a:t>Hidden Layer to output layer – 3*3 = 9</a:t>
            </a:r>
          </a:p>
          <a:p>
            <a:pPr eaLnBrk="1" hangingPunct="1"/>
            <a:r>
              <a:rPr lang="en-US" altLang="en-US" dirty="0"/>
              <a:t>Bias = #PEs less the input layer = 3 hidden + 3 output = 6 </a:t>
            </a:r>
          </a:p>
          <a:p>
            <a:pPr eaLnBrk="1" hangingPunct="1"/>
            <a:r>
              <a:rPr lang="en-US" altLang="en-US" dirty="0"/>
              <a:t>P = # Weights/ Acceptable Error = (12+9+6)/0.10 = 270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For 2 hidden PEs in the hidden layer, P = 190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The impact to the training approach is that you may have limits on your cross validation.  You may to go to  a leave one out strategy…</a:t>
            </a:r>
          </a:p>
        </p:txBody>
      </p:sp>
    </p:spTree>
    <p:extLst>
      <p:ext uri="{BB962C8B-B14F-4D97-AF65-F5344CB8AC3E}">
        <p14:creationId xmlns:p14="http://schemas.microsoft.com/office/powerpoint/2010/main" val="2368382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47575E4-F6C0-4A66-9EF7-E4B7996486B8}" type="slidenum">
              <a:rPr lang="en-US" altLang="en-US" smtClean="0"/>
              <a:pPr eaLnBrk="1" hangingPunct="1"/>
              <a:t>19</a:t>
            </a:fld>
            <a:endParaRPr lang="en-US" alt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9694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2C74BC4-ED57-49C5-9433-7D87DAB0C3A3}" type="slidenum">
              <a:rPr lang="en-US" altLang="en-US" smtClean="0"/>
              <a:pPr eaLnBrk="1" hangingPunct="1"/>
              <a:t>24</a:t>
            </a:fld>
            <a:endParaRPr lang="en-US" alt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0094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B35358-3F0E-47E3-9148-B3181AD13B6D}" type="slidenum">
              <a:rPr lang="en-US" altLang="en-US" smtClean="0"/>
              <a:pPr eaLnBrk="1" hangingPunct="1"/>
              <a:t>28</a:t>
            </a:fld>
            <a:endParaRPr lang="en-US" alt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0160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58C922E-88BE-45A0-ABEA-1BC361328E18}" type="slidenum">
              <a:rPr lang="en-US" altLang="en-US" smtClean="0"/>
              <a:pPr eaLnBrk="1" hangingPunct="1"/>
              <a:t>29</a:t>
            </a:fld>
            <a:endParaRPr lang="en-US" alt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626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47575E4-F6C0-4A66-9EF7-E4B7996486B8}" type="slidenum">
              <a:rPr lang="en-US" altLang="en-US" smtClean="0"/>
              <a:pPr eaLnBrk="1" hangingPunct="1"/>
              <a:t>9</a:t>
            </a:fld>
            <a:endParaRPr lang="en-US" alt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3596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3CCBF3-6D99-41F4-8217-16E2D06BA138}" type="slidenum">
              <a:rPr lang="en-US" altLang="en-US" smtClean="0"/>
              <a:pPr eaLnBrk="1" hangingPunct="1"/>
              <a:t>10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Input to hidden layer – 4*3 = 12</a:t>
            </a:r>
          </a:p>
          <a:p>
            <a:pPr eaLnBrk="1" hangingPunct="1"/>
            <a:r>
              <a:rPr lang="en-US" altLang="en-US" dirty="0"/>
              <a:t>Hidden Layer to output layer – 3*3 = 9</a:t>
            </a:r>
          </a:p>
          <a:p>
            <a:pPr eaLnBrk="1" hangingPunct="1"/>
            <a:r>
              <a:rPr lang="en-US" altLang="en-US" dirty="0"/>
              <a:t>Bias = #PEs less the input layer = 3 hidden + 3 output = 6 </a:t>
            </a:r>
          </a:p>
          <a:p>
            <a:pPr eaLnBrk="1" hangingPunct="1"/>
            <a:r>
              <a:rPr lang="en-US" altLang="en-US" dirty="0"/>
              <a:t>P = # Weights/ Acceptable Error = (12+9+6)/0.10 = 270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For 2 hidden PEs in the hidden layer, P = 190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The impact to the training approach is that you may have limits on your cross validation.  You may to go to  a leave one out strategy…</a:t>
            </a:r>
          </a:p>
        </p:txBody>
      </p:sp>
    </p:spTree>
    <p:extLst>
      <p:ext uri="{BB962C8B-B14F-4D97-AF65-F5344CB8AC3E}">
        <p14:creationId xmlns:p14="http://schemas.microsoft.com/office/powerpoint/2010/main" val="110655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3CCBF3-6D99-41F4-8217-16E2D06BA138}" type="slidenum">
              <a:rPr lang="en-US" altLang="en-US" smtClean="0"/>
              <a:pPr eaLnBrk="1" hangingPunct="1"/>
              <a:t>11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18830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3CCBF3-6D99-41F4-8217-16E2D06BA138}" type="slidenum">
              <a:rPr lang="en-US" altLang="en-US" smtClean="0"/>
              <a:pPr eaLnBrk="1" hangingPunct="1"/>
              <a:t>12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Input to hidden layer – 4*3 = 12</a:t>
            </a:r>
          </a:p>
          <a:p>
            <a:pPr eaLnBrk="1" hangingPunct="1"/>
            <a:r>
              <a:rPr lang="en-US" altLang="en-US" dirty="0"/>
              <a:t>Hidden Layer to output layer – 3*3 = 9</a:t>
            </a:r>
          </a:p>
          <a:p>
            <a:pPr eaLnBrk="1" hangingPunct="1"/>
            <a:r>
              <a:rPr lang="en-US" altLang="en-US" dirty="0"/>
              <a:t>Bias = #PEs less the input layer = 3 hidden + 3 output = 6 </a:t>
            </a:r>
          </a:p>
          <a:p>
            <a:pPr eaLnBrk="1" hangingPunct="1"/>
            <a:r>
              <a:rPr lang="en-US" altLang="en-US" dirty="0"/>
              <a:t>P = # Weights/ Acceptable Error = (12+9+6)/0.10 = 270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For 2 hidden PEs in the hidden layer, P = 190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The impact to the training approach is that you may have limits on your cross validation.  You may to go to  a leave one out strategy…</a:t>
            </a:r>
          </a:p>
        </p:txBody>
      </p:sp>
    </p:spTree>
    <p:extLst>
      <p:ext uri="{BB962C8B-B14F-4D97-AF65-F5344CB8AC3E}">
        <p14:creationId xmlns:p14="http://schemas.microsoft.com/office/powerpoint/2010/main" val="3385755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3CCBF3-6D99-41F4-8217-16E2D06BA138}" type="slidenum">
              <a:rPr lang="en-US" altLang="en-US" smtClean="0"/>
              <a:pPr eaLnBrk="1" hangingPunct="1"/>
              <a:t>13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Input to hidden layer – 4*3 = 12</a:t>
            </a:r>
          </a:p>
          <a:p>
            <a:pPr eaLnBrk="1" hangingPunct="1"/>
            <a:r>
              <a:rPr lang="en-US" altLang="en-US" dirty="0"/>
              <a:t>Hidden Layer to output layer – 3*3 = 9</a:t>
            </a:r>
          </a:p>
          <a:p>
            <a:pPr eaLnBrk="1" hangingPunct="1"/>
            <a:r>
              <a:rPr lang="en-US" altLang="en-US" dirty="0"/>
              <a:t>Bias = #PEs less the input layer = 3 hidden + 3 output = 6 </a:t>
            </a:r>
          </a:p>
          <a:p>
            <a:pPr eaLnBrk="1" hangingPunct="1"/>
            <a:r>
              <a:rPr lang="en-US" altLang="en-US" dirty="0"/>
              <a:t>P = # Weights/ Acceptable Error = (12+9+6)/0.10 = 270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For 2 hidden PEs in the hidden layer, P = 190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The impact to the training approach is that you may have limits on your cross validation.  You may to go to  a leave one out strategy…</a:t>
            </a:r>
          </a:p>
        </p:txBody>
      </p:sp>
    </p:spTree>
    <p:extLst>
      <p:ext uri="{BB962C8B-B14F-4D97-AF65-F5344CB8AC3E}">
        <p14:creationId xmlns:p14="http://schemas.microsoft.com/office/powerpoint/2010/main" val="1798499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3CCBF3-6D99-41F4-8217-16E2D06BA138}" type="slidenum">
              <a:rPr lang="en-US" altLang="en-US" smtClean="0"/>
              <a:pPr eaLnBrk="1" hangingPunct="1"/>
              <a:t>14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Input to hidden layer – 4*3 = 12</a:t>
            </a:r>
          </a:p>
          <a:p>
            <a:pPr eaLnBrk="1" hangingPunct="1"/>
            <a:r>
              <a:rPr lang="en-US" altLang="en-US" dirty="0"/>
              <a:t>Hidden Layer to output layer – 3*3 = 9</a:t>
            </a:r>
          </a:p>
          <a:p>
            <a:pPr eaLnBrk="1" hangingPunct="1"/>
            <a:r>
              <a:rPr lang="en-US" altLang="en-US" dirty="0"/>
              <a:t>Bias = #PEs less the input layer = 3 hidden + 3 output = 6 </a:t>
            </a:r>
          </a:p>
          <a:p>
            <a:pPr eaLnBrk="1" hangingPunct="1"/>
            <a:r>
              <a:rPr lang="en-US" altLang="en-US" dirty="0"/>
              <a:t>P = # Weights/ Acceptable Error = (12+9+6)/0.10 = 270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For 2 hidden PEs in the hidden layer, P = 190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The impact to the training approach is that you may have limits on your cross validation.  You may to go to  a leave one out strategy…</a:t>
            </a:r>
          </a:p>
        </p:txBody>
      </p:sp>
    </p:spTree>
    <p:extLst>
      <p:ext uri="{BB962C8B-B14F-4D97-AF65-F5344CB8AC3E}">
        <p14:creationId xmlns:p14="http://schemas.microsoft.com/office/powerpoint/2010/main" val="3131545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3CCBF3-6D99-41F4-8217-16E2D06BA138}" type="slidenum">
              <a:rPr lang="en-US" altLang="en-US" smtClean="0"/>
              <a:pPr eaLnBrk="1" hangingPunct="1"/>
              <a:t>15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Input to hidden layer – 4*3 = 12</a:t>
            </a:r>
          </a:p>
          <a:p>
            <a:pPr eaLnBrk="1" hangingPunct="1"/>
            <a:r>
              <a:rPr lang="en-US" altLang="en-US" dirty="0"/>
              <a:t>Hidden Layer to output layer – 3*3 = 9</a:t>
            </a:r>
          </a:p>
          <a:p>
            <a:pPr eaLnBrk="1" hangingPunct="1"/>
            <a:r>
              <a:rPr lang="en-US" altLang="en-US" dirty="0"/>
              <a:t>Bias = #PEs less the input layer = 3 hidden + 3 output = 6 </a:t>
            </a:r>
          </a:p>
          <a:p>
            <a:pPr eaLnBrk="1" hangingPunct="1"/>
            <a:r>
              <a:rPr lang="en-US" altLang="en-US" dirty="0"/>
              <a:t>P = # Weights/ Acceptable Error = (12+9+6)/0.10 = 270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For 2 hidden PEs in the hidden layer, P = 190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The impact to the training approach is that you may have limits on your cross validation.  You may to go to  a leave one out strategy…</a:t>
            </a:r>
          </a:p>
        </p:txBody>
      </p:sp>
    </p:spTree>
    <p:extLst>
      <p:ext uri="{BB962C8B-B14F-4D97-AF65-F5344CB8AC3E}">
        <p14:creationId xmlns:p14="http://schemas.microsoft.com/office/powerpoint/2010/main" val="2531938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3CCBF3-6D99-41F4-8217-16E2D06BA138}" type="slidenum">
              <a:rPr lang="en-US" altLang="en-US" smtClean="0"/>
              <a:pPr eaLnBrk="1" hangingPunct="1"/>
              <a:t>16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Input to hidden layer – 4*3 = 12</a:t>
            </a:r>
          </a:p>
          <a:p>
            <a:pPr eaLnBrk="1" hangingPunct="1"/>
            <a:r>
              <a:rPr lang="en-US" altLang="en-US" dirty="0"/>
              <a:t>Hidden Layer to output layer – 3*3 = 9</a:t>
            </a:r>
          </a:p>
          <a:p>
            <a:pPr eaLnBrk="1" hangingPunct="1"/>
            <a:r>
              <a:rPr lang="en-US" altLang="en-US" dirty="0"/>
              <a:t>Bias = #PEs less the input layer = 3 hidden + 3 output = 6 </a:t>
            </a:r>
          </a:p>
          <a:p>
            <a:pPr eaLnBrk="1" hangingPunct="1"/>
            <a:r>
              <a:rPr lang="en-US" altLang="en-US" dirty="0"/>
              <a:t>P = # Weights/ Acceptable Error = (12+9+6)/0.10 = 270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For 2 hidden PEs in the hidden layer, P = 190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The impact to the training approach is that you may have limits on your cross validation.  You may to go to  a leave one out strategy…</a:t>
            </a:r>
          </a:p>
        </p:txBody>
      </p:sp>
    </p:spTree>
    <p:extLst>
      <p:ext uri="{BB962C8B-B14F-4D97-AF65-F5344CB8AC3E}">
        <p14:creationId xmlns:p14="http://schemas.microsoft.com/office/powerpoint/2010/main" val="2567864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10" Type="http://schemas.openxmlformats.org/officeDocument/2006/relationships/image" Target="../media/image4.png"/><Relationship Id="rId4" Type="http://schemas.openxmlformats.org/officeDocument/2006/relationships/tags" Target="../tags/tag9.xml"/><Relationship Id="rId9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151C77"/>
              </a:buClr>
              <a:buSzPct val="80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5" name="Line 3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381000" y="1119762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151C77"/>
              </a:buClr>
              <a:buSzPct val="80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313619"/>
            <a:ext cx="9144000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 eaLnBrk="0" hangingPunct="0">
              <a:defRPr/>
            </a:pPr>
            <a:r>
              <a:rPr lang="en-US" sz="3600" i="1" u="none">
                <a:cs typeface="+mn-cs"/>
              </a:rPr>
              <a:t>Air Force Institute of Technology</a:t>
            </a:r>
            <a:endParaRPr lang="en-US" sz="4000" i="1" u="none">
              <a:cs typeface="+mn-cs"/>
            </a:endParaRP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3597215" y="3505200"/>
            <a:ext cx="5013385" cy="104775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8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ctrTitle" hasCustomPrompt="1"/>
            <p:custDataLst>
              <p:tags r:id="rId5"/>
            </p:custDataLst>
          </p:nvPr>
        </p:nvSpPr>
        <p:spPr bwMode="auto">
          <a:xfrm>
            <a:off x="3372928" y="1600200"/>
            <a:ext cx="5275772" cy="1600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 i="0" baseline="0"/>
            </a:lvl1pPr>
          </a:lstStyle>
          <a:p>
            <a:r>
              <a:rPr lang="en-US" sz="3600" dirty="0"/>
              <a:t>System Architecture</a:t>
            </a:r>
            <a:br>
              <a:rPr lang="en-US" sz="3600" dirty="0"/>
            </a:br>
            <a:r>
              <a:rPr lang="en-US" sz="3600" dirty="0"/>
              <a:t>SENG 640</a:t>
            </a:r>
            <a:endParaRPr 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0"/>
            <p:custDataLst>
              <p:tags r:id="rId6"/>
            </p:custDataLst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D607B88E-5E18-4868-8258-D23E4D7A08B7}" type="slidenum">
              <a:rPr lang="en-US"/>
              <a:pPr>
                <a:defRPr/>
              </a:pPr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9" cstate="print"/>
          <a:srcRect l="1755" r="-2106" b="-21826"/>
          <a:stretch>
            <a:fillRect/>
          </a:stretch>
        </p:blipFill>
        <p:spPr bwMode="auto">
          <a:xfrm>
            <a:off x="385324" y="2819400"/>
            <a:ext cx="3276600" cy="31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2" descr="shield"/>
          <p:cNvPicPr>
            <a:picLocks noChangeAspect="1" noChangeArrowheads="1"/>
          </p:cNvPicPr>
          <p:nvPr userDrawn="1"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48937" y="1981200"/>
            <a:ext cx="124618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 userDrawn="1">
            <p:custDataLst>
              <p:tags r:id="rId7"/>
            </p:custDataLst>
          </p:nvPr>
        </p:nvSpPr>
        <p:spPr>
          <a:xfrm>
            <a:off x="155276" y="6574710"/>
            <a:ext cx="18719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u="none" dirty="0"/>
              <a:t>Last Updated: </a:t>
            </a:r>
            <a:fld id="{6B96FE2A-A596-4E2C-A521-0EBF40DA415D}" type="datetime5">
              <a:rPr lang="en-US" sz="1100" b="0" u="none" smtClean="0"/>
              <a:pPr/>
              <a:t>22-Oct-20</a:t>
            </a:fld>
            <a:endParaRPr lang="en-US" sz="1100" b="0" u="none" dirty="0"/>
          </a:p>
        </p:txBody>
      </p:sp>
    </p:spTree>
    <p:extLst>
      <p:ext uri="{BB962C8B-B14F-4D97-AF65-F5344CB8AC3E}">
        <p14:creationId xmlns:p14="http://schemas.microsoft.com/office/powerpoint/2010/main" val="742873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D216D77E-8822-4F24-B865-2C1D1CE7CEFC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595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3550" y="274638"/>
            <a:ext cx="2117725" cy="558641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203950" cy="55864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2F5B960A-E044-4660-B974-A0F4A50B58D2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790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047767B4-DD28-4078-BBA1-0E7BD33062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1153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3474EE77-5536-4876-863D-6703CD8B15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5491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5181AC80-441B-40BA-8AFB-564B9F99F8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1108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96A24C4B-53BF-45AB-82D1-8DB71FF13F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041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0E432B34-307B-466A-AAA3-BA31A26A84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1296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458200" y="6553200"/>
            <a:ext cx="685800" cy="203200"/>
          </a:xfrm>
        </p:spPr>
        <p:txBody>
          <a:bodyPr/>
          <a:lstStyle>
            <a:lvl1pPr>
              <a:defRPr sz="1200" b="0" u="none"/>
            </a:lvl1pPr>
          </a:lstStyle>
          <a:p>
            <a:pPr>
              <a:defRPr/>
            </a:pPr>
            <a:fld id="{2EB3DEF1-F8EC-4E70-ABF6-8302B62703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9084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763EE9D2-6740-4EB4-8E51-1885D7A82E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6869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38FB292F-F170-4EEA-AE66-F927E91CC4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8799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5554" y="152400"/>
            <a:ext cx="6435305" cy="694493"/>
          </a:xfrm>
          <a:prstGeom prst="rect">
            <a:avLst/>
          </a:prstGeom>
        </p:spPr>
        <p:txBody>
          <a:bodyPr/>
          <a:lstStyle>
            <a:lvl1pPr algn="ctr">
              <a:defRPr sz="320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73893" y="1139885"/>
            <a:ext cx="8438786" cy="4324350"/>
          </a:xfrm>
        </p:spPr>
        <p:txBody>
          <a:bodyPr/>
          <a:lstStyle>
            <a:lvl2pPr marL="628650" indent="-284163">
              <a:defRPr b="0"/>
            </a:lvl2pPr>
            <a:lvl3pPr marL="974725" indent="-285750">
              <a:defRPr sz="1800" b="0"/>
            </a:lvl3pPr>
            <a:lvl4pPr marL="1371600" indent="-285750">
              <a:defRPr sz="1600"/>
            </a:lvl4pPr>
            <a:lvl5pPr marL="1768475" indent="-293688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  <p:custDataLst>
              <p:tags r:id="rId3"/>
            </p:custDataLst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E642D102-6127-4C83-914E-CBB4CB7F0BB2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Picture 17" descr="AFIT(good)"/>
          <p:cNvPicPr>
            <a:picLocks noChangeAspect="1" noChangeArrowheads="1"/>
          </p:cNvPicPr>
          <p:nvPr userDrawn="1"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20000" y="152400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737772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53C2B372-8611-4FC4-B325-D94E29E59C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8905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5DADD32A-06D5-4544-9FAD-502FB3D61D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3995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3175"/>
            <a:ext cx="2057400" cy="61293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3175"/>
            <a:ext cx="6019800" cy="6129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C66A5665-9F6E-4242-9F9D-9A94E971FC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9378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-3175"/>
            <a:ext cx="8229600" cy="6129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AFC6B57A-491D-48A0-9183-91C7C8949E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3670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95592D88-4C7F-479B-AA74-1F27B7AEFB2F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73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536700"/>
            <a:ext cx="3989388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1888" y="1536700"/>
            <a:ext cx="3989387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8C7A12CA-3EF0-44CE-92D5-513D06DE291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374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739AD4BB-EC7F-4D5E-B184-89330C80547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990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874EA89C-6B81-4D85-9345-C1EDAB18D1D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401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0F8D7B88-9704-4760-981A-DC0D62026735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951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79FE1AB4-8D89-434D-85CC-B0C79482085A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59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7F3EAC1C-DBCE-4FAE-AC77-0F381F3501CF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16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800100" y="1536700"/>
            <a:ext cx="81311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558" name="Line 6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381000" y="990372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151C77"/>
              </a:buClr>
              <a:buSzPct val="80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6" name="Rectangle 5"/>
          <p:cNvSpPr txBox="1">
            <a:spLocks noChangeArrowheads="1"/>
          </p:cNvSpPr>
          <p:nvPr userDrawn="1">
            <p:custDataLst>
              <p:tags r:id="rId15"/>
            </p:custDataLst>
          </p:nvPr>
        </p:nvSpPr>
        <p:spPr>
          <a:xfrm>
            <a:off x="8458200" y="6553200"/>
            <a:ext cx="685800" cy="203200"/>
          </a:xfrm>
          <a:prstGeom prst="rect">
            <a:avLst/>
          </a:prstGeom>
          <a:ln/>
        </p:spPr>
        <p:txBody>
          <a:bodyPr/>
          <a:lstStyle>
            <a:lvl1pPr>
              <a:defRPr sz="1200" b="0" u="none"/>
            </a:lvl1pPr>
          </a:lstStyle>
          <a:p>
            <a:pPr algn="r">
              <a:defRPr/>
            </a:pPr>
            <a:fld id="{B5FCEF36-23CB-40D5-B03F-3C626FA7EF99}" type="slidenum">
              <a:rPr lang="en-US" smtClean="0">
                <a:solidFill>
                  <a:srgbClr val="000000"/>
                </a:solidFill>
                <a:cs typeface="+mn-cs"/>
              </a:rPr>
              <a:pPr algn="r">
                <a:defRPr/>
              </a:pPr>
              <a:t>‹#›</a:t>
            </a:fld>
            <a:endParaRPr lang="en-US" dirty="0">
              <a:solidFill>
                <a:srgbClr val="000000"/>
              </a:solidFill>
              <a:cs typeface="+mn-cs"/>
            </a:endParaRPr>
          </a:p>
        </p:txBody>
      </p:sp>
      <p:pic>
        <p:nvPicPr>
          <p:cNvPr id="7" name="Picture 11" descr="chrmblue_std small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96850" y="128588"/>
            <a:ext cx="803275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7" descr="AFIT(good)"/>
          <p:cNvPicPr>
            <a:picLocks noChangeAspect="1" noChangeArrowheads="1"/>
          </p:cNvPicPr>
          <p:nvPr userDrawn="1"/>
        </p:nvPicPr>
        <p:blipFill>
          <a:blip r:embed="rId18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20000" y="152400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Placeholder 8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</p:sldLayoutIdLst>
  <p:hf sldNum="0"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+mn-lt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16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81875" y="6654800"/>
            <a:ext cx="1076325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 b="0" u="none">
                <a:solidFill>
                  <a:srgbClr val="000000"/>
                </a:solidFill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02400"/>
            <a:ext cx="28956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 u="none">
                <a:solidFill>
                  <a:srgbClr val="000000"/>
                </a:solidFill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477000"/>
            <a:ext cx="6858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000" b="0" u="none">
                <a:solidFill>
                  <a:srgbClr val="000000"/>
                </a:solidFill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fld id="{837BE3FF-7030-467D-B6BF-3D4ECB6BEE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-3175"/>
            <a:ext cx="6545262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2054" name="Group 139"/>
          <p:cNvGrpSpPr>
            <a:grpSpLocks/>
          </p:cNvGrpSpPr>
          <p:nvPr userDrawn="1"/>
        </p:nvGrpSpPr>
        <p:grpSpPr bwMode="auto">
          <a:xfrm>
            <a:off x="0" y="1008063"/>
            <a:ext cx="9144000" cy="228600"/>
            <a:chOff x="0" y="599"/>
            <a:chExt cx="5760" cy="144"/>
          </a:xfrm>
        </p:grpSpPr>
        <p:sp>
          <p:nvSpPr>
            <p:cNvPr id="40076" name="Rectangle 140"/>
            <p:cNvSpPr>
              <a:spLocks noChangeArrowheads="1"/>
            </p:cNvSpPr>
            <p:nvPr userDrawn="1"/>
          </p:nvSpPr>
          <p:spPr bwMode="auto">
            <a:xfrm>
              <a:off x="0" y="599"/>
              <a:ext cx="5760" cy="48"/>
            </a:xfrm>
            <a:prstGeom prst="rect">
              <a:avLst/>
            </a:prstGeom>
            <a:solidFill>
              <a:srgbClr val="FF0000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tIns="137160" bIns="13716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000" b="0" u="none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40077" name="Rectangle 141"/>
            <p:cNvSpPr>
              <a:spLocks noChangeArrowheads="1"/>
            </p:cNvSpPr>
            <p:nvPr userDrawn="1"/>
          </p:nvSpPr>
          <p:spPr bwMode="auto">
            <a:xfrm>
              <a:off x="0" y="695"/>
              <a:ext cx="5760" cy="48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tIns="137160" bIns="13716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000" b="0" u="none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2055" name="Picture 147" descr="Netwarcom Silver Stars Large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9488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  <p:sldLayoutId id="2147484047" r:id="rId12"/>
  </p:sldLayoutIdLst>
  <p:transition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hyperlink" Target="https://keras.io/api/layers/activations/" TargetMode="External"/><Relationship Id="rId4" Type="http://schemas.openxmlformats.org/officeDocument/2006/relationships/hyperlink" Target="https://towardsdatascience.com/model-parameters-and-hyperparameters-in-machine-learning-what-is-the-difference-702d30970f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066800" y="2667000"/>
            <a:ext cx="7620000" cy="33528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32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651250" y="4105275"/>
            <a:ext cx="51435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b="0" u="none" kern="0" dirty="0">
                <a:solidFill>
                  <a:srgbClr val="000000"/>
                </a:solidFill>
                <a:latin typeface="Arial"/>
                <a:ea typeface="+mj-ea"/>
                <a:cs typeface="+mj-cs"/>
              </a:rPr>
              <a:t>Neural Network Foundations &amp; Processes</a:t>
            </a:r>
          </a:p>
          <a:p>
            <a:pPr algn="r" eaLnBrk="0" hangingPunct="0">
              <a:defRPr/>
            </a:pPr>
            <a:endParaRPr lang="en-US" sz="2800" b="0" u="none" kern="0" dirty="0">
              <a:solidFill>
                <a:srgbClr val="000000"/>
              </a:solidFill>
              <a:latin typeface="Arial"/>
            </a:endParaRPr>
          </a:p>
          <a:p>
            <a:pPr algn="r" eaLnBrk="0" hangingPunct="0">
              <a:defRPr/>
            </a:pPr>
            <a:r>
              <a:rPr lang="en-US" sz="1600" b="0" u="none" kern="0" dirty="0">
                <a:solidFill>
                  <a:srgbClr val="000000"/>
                </a:solidFill>
                <a:latin typeface="Arial"/>
              </a:rPr>
              <a:t>Dr. Torrey Wagner</a:t>
            </a:r>
          </a:p>
          <a:p>
            <a:pPr algn="r" eaLnBrk="0" hangingPunct="0">
              <a:defRPr/>
            </a:pPr>
            <a:endParaRPr lang="en-US" b="0" u="none" kern="0" dirty="0">
              <a:solidFill>
                <a:srgbClr val="000000"/>
              </a:solidFill>
              <a:latin typeface="Arial"/>
              <a:ea typeface="+mj-ea"/>
              <a:cs typeface="+mj-cs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>
          <a:xfrm>
            <a:off x="3299381" y="1752600"/>
            <a:ext cx="5495369" cy="1470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r>
              <a:rPr lang="en-US" sz="2800" dirty="0"/>
              <a:t>Machine Learning</a:t>
            </a:r>
            <a:br>
              <a:rPr lang="en-US" sz="2800" dirty="0"/>
            </a:br>
            <a:r>
              <a:rPr lang="en-US" sz="2800" dirty="0"/>
              <a:t>DASC 522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/>
              <a:t>Widrow’s</a:t>
            </a:r>
            <a:r>
              <a:rPr lang="en-US" altLang="en-US" dirty="0"/>
              <a:t> Rule of Thumb Example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Conditions</a:t>
            </a:r>
          </a:p>
          <a:p>
            <a:pPr lvl="1" eaLnBrk="1" hangingPunct="1"/>
            <a:r>
              <a:rPr lang="en-US" altLang="en-US" sz="2400" dirty="0"/>
              <a:t>IRIS Dataset has 150 samples:</a:t>
            </a:r>
          </a:p>
          <a:p>
            <a:pPr lvl="2" eaLnBrk="1" hangingPunct="1"/>
            <a:r>
              <a:rPr lang="en-US" altLang="en-US" sz="1600" dirty="0"/>
              <a:t>Input – 4-Dimensional</a:t>
            </a:r>
          </a:p>
          <a:p>
            <a:pPr lvl="2" eaLnBrk="1" hangingPunct="1"/>
            <a:r>
              <a:rPr lang="en-US" altLang="en-US" sz="1600" dirty="0"/>
              <a:t>Output – 3 Classes</a:t>
            </a:r>
          </a:p>
          <a:p>
            <a:pPr lvl="1" eaLnBrk="1" hangingPunct="1"/>
            <a:r>
              <a:rPr lang="en-US" altLang="en-US" sz="2400" dirty="0"/>
              <a:t>Acceptable error ~ 10%</a:t>
            </a:r>
          </a:p>
          <a:p>
            <a:pPr lvl="1" eaLnBrk="1" hangingPunct="1"/>
            <a:r>
              <a:rPr lang="en-US" altLang="en-US" sz="2400" dirty="0"/>
              <a:t>Network: 1 Hidden layer (3 nodes), 1 output (1 node)</a:t>
            </a:r>
          </a:p>
          <a:p>
            <a:pPr eaLnBrk="1" hangingPunct="1"/>
            <a:r>
              <a:rPr lang="en-US" altLang="en-US" sz="2800" dirty="0"/>
              <a:t>Compute:</a:t>
            </a:r>
          </a:p>
          <a:p>
            <a:pPr lvl="1" eaLnBrk="1" hangingPunct="1"/>
            <a:r>
              <a:rPr lang="en-US" altLang="en-US" sz="2000" dirty="0"/>
              <a:t># Weights = ____________</a:t>
            </a:r>
          </a:p>
          <a:p>
            <a:pPr lvl="1" eaLnBrk="1" hangingPunct="1"/>
            <a:r>
              <a:rPr lang="en-US" altLang="en-US" sz="2000" dirty="0"/>
              <a:t>Number of samples needed: P = _____________</a:t>
            </a:r>
          </a:p>
          <a:p>
            <a:pPr lvl="1" eaLnBrk="1" hangingPunct="1"/>
            <a:r>
              <a:rPr lang="en-US" altLang="en-US" sz="2000" dirty="0"/>
              <a:t>What if we use 2 hidden nodes? P = ?</a:t>
            </a:r>
          </a:p>
          <a:p>
            <a:pPr eaLnBrk="1" hangingPunct="1"/>
            <a:r>
              <a:rPr lang="en-US" altLang="en-US" sz="2800" dirty="0"/>
              <a:t>Does this impact your training approach?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37" y="1498600"/>
            <a:ext cx="2786063" cy="1692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DF2884-25A6-DA41-9A6A-B337D1D84A04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736414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Hyperparameters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1431E-EBAF-0746-A8BF-84898E3A0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5506"/>
            <a:ext cx="6363765" cy="41128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D6C63B-85A4-6A4C-937C-3E426AF55FCA}"/>
              </a:ext>
            </a:extLst>
          </p:cNvPr>
          <p:cNvSpPr txBox="1"/>
          <p:nvPr/>
        </p:nvSpPr>
        <p:spPr>
          <a:xfrm>
            <a:off x="399740" y="6437078"/>
            <a:ext cx="84834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u="none" dirty="0">
                <a:hlinkClick r:id="rId4"/>
              </a:rPr>
              <a:t>https://towardsdatascience.com/model-parameters-and-hyperparameters-in-machine-learning-what-is-the-difference-702d30970f6</a:t>
            </a:r>
            <a:endParaRPr lang="en-US" sz="1050" u="none" dirty="0"/>
          </a:p>
          <a:p>
            <a:r>
              <a:rPr lang="en-US" sz="1050" u="none" dirty="0">
                <a:hlinkClick r:id="rId5"/>
              </a:rPr>
              <a:t>https://keras.io/api/layers/activations/</a:t>
            </a:r>
            <a:r>
              <a:rPr lang="en-US" sz="1050" u="none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A4D4E-2A3B-7241-9D9D-0E8ECFD371B9}"/>
              </a:ext>
            </a:extLst>
          </p:cNvPr>
          <p:cNvSpPr txBox="1"/>
          <p:nvPr/>
        </p:nvSpPr>
        <p:spPr>
          <a:xfrm>
            <a:off x="6637678" y="1384131"/>
            <a:ext cx="235192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dirty="0"/>
              <a:t># neurons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dirty="0"/>
              <a:t>#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dirty="0"/>
              <a:t>Order of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dirty="0"/>
              <a:t>Activation </a:t>
            </a:r>
            <a:r>
              <a:rPr lang="en-US" u="none" dirty="0" err="1"/>
              <a:t>fn</a:t>
            </a:r>
            <a:endParaRPr lang="en-US" u="non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u="non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dirty="0"/>
              <a:t>Learning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dirty="0"/>
              <a:t>epochs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D042D5-C604-C644-9A06-3258DF1EAB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6627" y="3769525"/>
            <a:ext cx="2698991" cy="224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46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Hyperparameters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6E697A-4C33-1347-B524-92D1B9098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18" y="1059477"/>
            <a:ext cx="7453745" cy="534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4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Example - Siri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56433-08CF-2A4B-9AF2-BA315C73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8" y="1135954"/>
            <a:ext cx="7878618" cy="5419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7CE693-0F0E-204D-86B9-878F36F2E8C3}"/>
              </a:ext>
            </a:extLst>
          </p:cNvPr>
          <p:cNvSpPr txBox="1"/>
          <p:nvPr/>
        </p:nvSpPr>
        <p:spPr>
          <a:xfrm>
            <a:off x="249381" y="6555538"/>
            <a:ext cx="77316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none" dirty="0"/>
              <a:t>https://</a:t>
            </a:r>
            <a:r>
              <a:rPr lang="en-US" sz="1100" u="none" dirty="0" err="1"/>
              <a:t>machinelearning.apple.com</a:t>
            </a:r>
            <a:r>
              <a:rPr lang="en-US" sz="1100" u="none" dirty="0"/>
              <a:t>/_next/static/images/TrainingDNN-1-5660470c172c971e93241e10e858642e.png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8CC679-68CA-604F-B4BE-C8472B980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81" y="1265382"/>
            <a:ext cx="1479364" cy="100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91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Example – Image recognition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08D2F0-B93F-DB43-B4F5-58E457BB2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64" y="1188117"/>
            <a:ext cx="8128701" cy="5411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950B17-E713-704F-8484-4FAAB3740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901" y="1348510"/>
            <a:ext cx="1479364" cy="100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00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Example - Self-Driving Car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DEE2DC-4266-564F-8499-C8D08E390F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46"/>
          <a:stretch/>
        </p:blipFill>
        <p:spPr>
          <a:xfrm>
            <a:off x="111706" y="1087553"/>
            <a:ext cx="6813531" cy="55678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547245-692C-A84A-A0AA-390BE7A6D9F6}"/>
              </a:ext>
            </a:extLst>
          </p:cNvPr>
          <p:cNvSpPr txBox="1"/>
          <p:nvPr/>
        </p:nvSpPr>
        <p:spPr>
          <a:xfrm>
            <a:off x="5405377" y="6147612"/>
            <a:ext cx="36253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u="none" dirty="0"/>
              <a:t>https://</a:t>
            </a:r>
            <a:r>
              <a:rPr lang="en-US" sz="900" u="none" dirty="0" err="1"/>
              <a:t>towardsdatascience.com</a:t>
            </a:r>
            <a:r>
              <a:rPr lang="en-US" sz="900" u="none" dirty="0"/>
              <a:t>/implementing-neural-network-used-for-self-driving-cars-from-nvidia-with-interactive-code-manual-aa6780bc70f4</a:t>
            </a:r>
          </a:p>
        </p:txBody>
      </p:sp>
    </p:spTree>
    <p:extLst>
      <p:ext uri="{BB962C8B-B14F-4D97-AF65-F5344CB8AC3E}">
        <p14:creationId xmlns:p14="http://schemas.microsoft.com/office/powerpoint/2010/main" val="3980171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AlphaGo Zero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547245-692C-A84A-A0AA-390BE7A6D9F6}"/>
              </a:ext>
            </a:extLst>
          </p:cNvPr>
          <p:cNvSpPr txBox="1"/>
          <p:nvPr/>
        </p:nvSpPr>
        <p:spPr>
          <a:xfrm>
            <a:off x="7594921" y="4919241"/>
            <a:ext cx="143580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u="none" dirty="0"/>
              <a:t>https://</a:t>
            </a:r>
            <a:r>
              <a:rPr lang="en-US" sz="900" u="none" dirty="0" err="1"/>
              <a:t>medium.com</a:t>
            </a:r>
            <a:r>
              <a:rPr lang="en-US" sz="900" u="none" dirty="0"/>
              <a:t>/applied-data-science/alphago-zero-explained-in-one-diagram-365f5abf67e0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7FA03-50AA-A64F-9FB3-13D73B899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94922" cy="683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13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Example - AlphaGo Zero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547245-692C-A84A-A0AA-390BE7A6D9F6}"/>
              </a:ext>
            </a:extLst>
          </p:cNvPr>
          <p:cNvSpPr txBox="1"/>
          <p:nvPr/>
        </p:nvSpPr>
        <p:spPr>
          <a:xfrm>
            <a:off x="7594921" y="4919241"/>
            <a:ext cx="143580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u="none" dirty="0"/>
              <a:t>https://</a:t>
            </a:r>
            <a:r>
              <a:rPr lang="en-US" sz="900" u="none" dirty="0" err="1"/>
              <a:t>medium.com</a:t>
            </a:r>
            <a:r>
              <a:rPr lang="en-US" sz="900" u="none" dirty="0"/>
              <a:t>/applied-data-science/alphago-zero-explained-in-one-diagram-365f5abf67e0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7FA03-50AA-A64F-9FB3-13D73B899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713" r="53823"/>
          <a:stretch/>
        </p:blipFill>
        <p:spPr>
          <a:xfrm>
            <a:off x="1747778" y="1202403"/>
            <a:ext cx="4444678" cy="565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56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C9929F-CFB9-3146-AD4A-9D45B90F4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653" y="0"/>
            <a:ext cx="4544292" cy="6816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38938F-5C4D-3348-AAFF-6E894D434E0E}"/>
              </a:ext>
            </a:extLst>
          </p:cNvPr>
          <p:cNvSpPr txBox="1"/>
          <p:nvPr/>
        </p:nvSpPr>
        <p:spPr>
          <a:xfrm>
            <a:off x="64655" y="6243781"/>
            <a:ext cx="2253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u="none" dirty="0"/>
              <a:t>https://</a:t>
            </a:r>
            <a:r>
              <a:rPr lang="en-US" sz="800" u="none" dirty="0" err="1"/>
              <a:t>towardsdatascience.com</a:t>
            </a:r>
            <a:r>
              <a:rPr lang="en-US" sz="800" u="none" dirty="0"/>
              <a:t>/the-mostly-complete-chart-of-neural-networks-explained-3fb6f2367464</a:t>
            </a:r>
          </a:p>
        </p:txBody>
      </p:sp>
    </p:spTree>
    <p:extLst>
      <p:ext uri="{BB962C8B-B14F-4D97-AF65-F5344CB8AC3E}">
        <p14:creationId xmlns:p14="http://schemas.microsoft.com/office/powerpoint/2010/main" val="41910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Simple NNs are Valuable Too!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30665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Big Picture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Background &amp; Structure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Perceptrons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Perceptron Learning</a:t>
            </a:r>
          </a:p>
          <a:p>
            <a:r>
              <a:rPr lang="en-US" dirty="0"/>
              <a:t>Multilayer </a:t>
            </a:r>
            <a:r>
              <a:rPr lang="en-US" dirty="0" err="1"/>
              <a:t>Perceptrons</a:t>
            </a:r>
            <a:r>
              <a:rPr lang="en-US" dirty="0"/>
              <a:t> (ANN or NN)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Backpropagation - NN 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681154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Big Picture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Background &amp; Structure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Perceptrons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Perceptron 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Multilayer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Perceptrons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(ANN or NN)</a:t>
            </a:r>
          </a:p>
          <a:p>
            <a:r>
              <a:rPr lang="en-US" dirty="0"/>
              <a:t>Backpropagation - NN 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326020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Backpropagation</a:t>
            </a:r>
            <a:endParaRPr lang="en-US" sz="5400" b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B8B226-28EA-4447-9EB8-84E4223FFB8C}"/>
              </a:ext>
            </a:extLst>
          </p:cNvPr>
          <p:cNvGrpSpPr/>
          <p:nvPr/>
        </p:nvGrpSpPr>
        <p:grpSpPr>
          <a:xfrm>
            <a:off x="2846070" y="3769580"/>
            <a:ext cx="3451860" cy="2354995"/>
            <a:chOff x="2567940" y="1219200"/>
            <a:chExt cx="3451860" cy="235499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074C6F-012D-1442-9948-6338EE957256}"/>
                </a:ext>
              </a:extLst>
            </p:cNvPr>
            <p:cNvSpPr/>
            <p:nvPr/>
          </p:nvSpPr>
          <p:spPr>
            <a:xfrm>
              <a:off x="3505200" y="1219200"/>
              <a:ext cx="1524000" cy="5334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Perceptrons</a:t>
              </a:r>
              <a:endParaRPr lang="en-US" sz="1400" u="none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951E975-6F62-1B4E-9389-B96BC1A954A3}"/>
                </a:ext>
              </a:extLst>
            </p:cNvPr>
            <p:cNvCxnSpPr>
              <a:cxnSpLocks/>
              <a:stCxn id="7" idx="2"/>
              <a:endCxn id="9" idx="0"/>
            </p:cNvCxnSpPr>
            <p:nvPr/>
          </p:nvCxnSpPr>
          <p:spPr>
            <a:xfrm>
              <a:off x="4267200" y="1752600"/>
              <a:ext cx="0" cy="319210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B526A4-A5B6-3C4A-AABA-557E5E46A6E3}"/>
                </a:ext>
              </a:extLst>
            </p:cNvPr>
            <p:cNvSpPr/>
            <p:nvPr/>
          </p:nvSpPr>
          <p:spPr>
            <a:xfrm>
              <a:off x="3505200" y="2071810"/>
              <a:ext cx="1524000" cy="5334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ANNs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5D9BC3-DE3C-154E-AE7B-D2308765037D}"/>
                </a:ext>
              </a:extLst>
            </p:cNvPr>
            <p:cNvSpPr/>
            <p:nvPr/>
          </p:nvSpPr>
          <p:spPr>
            <a:xfrm>
              <a:off x="4495800" y="3040795"/>
              <a:ext cx="1524000" cy="5334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RNNs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5974C3-A660-1D48-9C96-7A3FFA9FE118}"/>
                </a:ext>
              </a:extLst>
            </p:cNvPr>
            <p:cNvSpPr/>
            <p:nvPr/>
          </p:nvSpPr>
          <p:spPr>
            <a:xfrm>
              <a:off x="2567940" y="3040795"/>
              <a:ext cx="1524000" cy="5334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CNNs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32C4418-3E38-4B4D-A57C-193236E35F43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 flipH="1">
              <a:off x="3329940" y="2605210"/>
              <a:ext cx="937260" cy="435585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47DED91-3A87-5E46-B53B-E12C0486415C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4267200" y="2605210"/>
              <a:ext cx="990600" cy="435585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3346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/>
              <a:t>Concept Map - 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548B8-3E9E-DC4B-966B-74316C9AE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220835"/>
            <a:ext cx="7680960" cy="543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07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138B2-0A7D-4355-8033-0DCF3C00A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Week 2: Network Training</a:t>
            </a:r>
            <a:br>
              <a:rPr lang="en-US" dirty="0"/>
            </a:br>
            <a:r>
              <a:rPr lang="en-US" dirty="0"/>
              <a:t>(Backpropagation)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B9DE-8AC7-4051-8CCE-A929CE3D1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0"/>
            <a:ext cx="8229600" cy="1905000"/>
          </a:xfrm>
        </p:spPr>
        <p:txBody>
          <a:bodyPr/>
          <a:lstStyle/>
          <a:p>
            <a:r>
              <a:rPr lang="en-US" sz="2400" dirty="0"/>
              <a:t>Fundamental training procedure to adjust ANN weights</a:t>
            </a:r>
          </a:p>
          <a:p>
            <a:r>
              <a:rPr lang="en-US" sz="2400" dirty="0"/>
              <a:t>Weights are updated according to their contribution toward the error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13FDE86-AE47-4FA9-9D78-2F2B6019A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687853"/>
            <a:ext cx="4115130" cy="2613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AF5B10-BC38-1A44-984E-C5442D881074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747169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Two-way Propagation Overview</a:t>
            </a:r>
          </a:p>
        </p:txBody>
      </p:sp>
      <p:sp>
        <p:nvSpPr>
          <p:cNvPr id="38" name="Right Arrow 37"/>
          <p:cNvSpPr/>
          <p:nvPr/>
        </p:nvSpPr>
        <p:spPr>
          <a:xfrm>
            <a:off x="483470" y="1902372"/>
            <a:ext cx="7584283" cy="609600"/>
          </a:xfrm>
          <a:prstGeom prst="rightArrow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Step 1: Feed </a:t>
            </a:r>
            <a:r>
              <a:rPr lang="en-US" b="1" i="1" dirty="0" err="1"/>
              <a:t>x</a:t>
            </a:r>
            <a:r>
              <a:rPr lang="en-US" i="1" baseline="30000" dirty="0" err="1"/>
              <a:t>k</a:t>
            </a:r>
            <a:r>
              <a:rPr lang="en-US" dirty="0"/>
              <a:t> Forward to produce output </a:t>
            </a:r>
            <a:r>
              <a:rPr lang="en-US" b="1" i="1" dirty="0" err="1"/>
              <a:t>y</a:t>
            </a:r>
            <a:r>
              <a:rPr lang="en-US" i="1" baseline="30000" dirty="0" err="1"/>
              <a:t>k</a:t>
            </a:r>
            <a:endParaRPr lang="en-US" i="1" baseline="30000" dirty="0"/>
          </a:p>
        </p:txBody>
      </p:sp>
      <p:sp>
        <p:nvSpPr>
          <p:cNvPr id="39" name="Right Arrow 38"/>
          <p:cNvSpPr/>
          <p:nvPr/>
        </p:nvSpPr>
        <p:spPr>
          <a:xfrm flipH="1">
            <a:off x="483471" y="2393156"/>
            <a:ext cx="7584281" cy="609600"/>
          </a:xfrm>
          <a:prstGeom prst="rightArrow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Step 2: Propagate Errors backwards to adjust weights</a:t>
            </a:r>
            <a:endParaRPr lang="en-US" baseline="30000" dirty="0"/>
          </a:p>
        </p:txBody>
      </p:sp>
      <p:sp>
        <p:nvSpPr>
          <p:cNvPr id="2" name="TextBox 1"/>
          <p:cNvSpPr txBox="1"/>
          <p:nvPr/>
        </p:nvSpPr>
        <p:spPr>
          <a:xfrm>
            <a:off x="1708241" y="1524000"/>
            <a:ext cx="5134740" cy="369332"/>
          </a:xfrm>
          <a:prstGeom prst="rect">
            <a:avLst/>
          </a:prstGeom>
          <a:solidFill>
            <a:srgbClr val="FF99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/>
              <a:t>Step 0:  randomly select the kth observation: </a:t>
            </a:r>
            <a:r>
              <a:rPr lang="en-US" b="1" i="1" dirty="0" err="1"/>
              <a:t>x</a:t>
            </a:r>
            <a:r>
              <a:rPr lang="en-US" i="1" baseline="30000" dirty="0" err="1"/>
              <a:t>k</a:t>
            </a:r>
            <a:r>
              <a:rPr lang="en-US" dirty="0"/>
              <a:t>  </a:t>
            </a:r>
          </a:p>
        </p:txBody>
      </p:sp>
      <p:grpSp>
        <p:nvGrpSpPr>
          <p:cNvPr id="75" name="Group 4"/>
          <p:cNvGrpSpPr>
            <a:grpSpLocks/>
          </p:cNvGrpSpPr>
          <p:nvPr/>
        </p:nvGrpSpPr>
        <p:grpSpPr bwMode="auto">
          <a:xfrm rot="5400000">
            <a:off x="2996612" y="2720883"/>
            <a:ext cx="2901950" cy="4305483"/>
            <a:chOff x="2304" y="1985"/>
            <a:chExt cx="1056" cy="1567"/>
          </a:xfrm>
        </p:grpSpPr>
        <p:sp>
          <p:nvSpPr>
            <p:cNvPr id="76" name="Oval 5"/>
            <p:cNvSpPr>
              <a:spLocks noChangeArrowheads="1"/>
            </p:cNvSpPr>
            <p:nvPr/>
          </p:nvSpPr>
          <p:spPr bwMode="auto">
            <a:xfrm>
              <a:off x="3168" y="2832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7" name="Oval 6"/>
            <p:cNvSpPr>
              <a:spLocks noChangeArrowheads="1"/>
            </p:cNvSpPr>
            <p:nvPr/>
          </p:nvSpPr>
          <p:spPr bwMode="auto">
            <a:xfrm>
              <a:off x="2304" y="2832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8" name="Oval 7"/>
            <p:cNvSpPr>
              <a:spLocks noChangeArrowheads="1"/>
            </p:cNvSpPr>
            <p:nvPr/>
          </p:nvSpPr>
          <p:spPr bwMode="auto">
            <a:xfrm>
              <a:off x="2880" y="2832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9" name="Oval 8"/>
            <p:cNvSpPr>
              <a:spLocks noChangeArrowheads="1"/>
            </p:cNvSpPr>
            <p:nvPr/>
          </p:nvSpPr>
          <p:spPr bwMode="auto">
            <a:xfrm>
              <a:off x="2592" y="2832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0" name="Oval 9"/>
            <p:cNvSpPr>
              <a:spLocks noChangeArrowheads="1"/>
            </p:cNvSpPr>
            <p:nvPr/>
          </p:nvSpPr>
          <p:spPr bwMode="auto">
            <a:xfrm flipV="1">
              <a:off x="2592" y="2304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1" name="Oval 10"/>
            <p:cNvSpPr>
              <a:spLocks noChangeArrowheads="1"/>
            </p:cNvSpPr>
            <p:nvPr/>
          </p:nvSpPr>
          <p:spPr bwMode="auto">
            <a:xfrm flipV="1">
              <a:off x="2880" y="2304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2" name="Line 11"/>
            <p:cNvSpPr>
              <a:spLocks noChangeShapeType="1"/>
            </p:cNvSpPr>
            <p:nvPr/>
          </p:nvSpPr>
          <p:spPr bwMode="auto">
            <a:xfrm>
              <a:off x="2976" y="2496"/>
              <a:ext cx="28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3" name="Line 12"/>
            <p:cNvSpPr>
              <a:spLocks noChangeShapeType="1"/>
            </p:cNvSpPr>
            <p:nvPr/>
          </p:nvSpPr>
          <p:spPr bwMode="auto">
            <a:xfrm>
              <a:off x="2688" y="2496"/>
              <a:ext cx="57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4" name="Line 13"/>
            <p:cNvSpPr>
              <a:spLocks noChangeShapeType="1"/>
            </p:cNvSpPr>
            <p:nvPr/>
          </p:nvSpPr>
          <p:spPr bwMode="auto">
            <a:xfrm flipH="1">
              <a:off x="2400" y="2496"/>
              <a:ext cx="57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 flipH="1">
              <a:off x="2400" y="2496"/>
              <a:ext cx="28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6" name="Line 15"/>
            <p:cNvSpPr>
              <a:spLocks noChangeShapeType="1"/>
            </p:cNvSpPr>
            <p:nvPr/>
          </p:nvSpPr>
          <p:spPr bwMode="auto">
            <a:xfrm>
              <a:off x="2688" y="2496"/>
              <a:ext cx="28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7" name="Line 16"/>
            <p:cNvSpPr>
              <a:spLocks noChangeShapeType="1"/>
            </p:cNvSpPr>
            <p:nvPr/>
          </p:nvSpPr>
          <p:spPr bwMode="auto">
            <a:xfrm flipH="1">
              <a:off x="2976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8" name="Line 17"/>
            <p:cNvSpPr>
              <a:spLocks noChangeShapeType="1"/>
            </p:cNvSpPr>
            <p:nvPr/>
          </p:nvSpPr>
          <p:spPr bwMode="auto">
            <a:xfrm flipH="1">
              <a:off x="2688" y="249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9" name="Line 18"/>
            <p:cNvSpPr>
              <a:spLocks noChangeShapeType="1"/>
            </p:cNvSpPr>
            <p:nvPr/>
          </p:nvSpPr>
          <p:spPr bwMode="auto">
            <a:xfrm flipH="1">
              <a:off x="2688" y="2496"/>
              <a:ext cx="28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0" name="Oval 19"/>
            <p:cNvSpPr>
              <a:spLocks noChangeArrowheads="1"/>
            </p:cNvSpPr>
            <p:nvPr/>
          </p:nvSpPr>
          <p:spPr bwMode="auto">
            <a:xfrm>
              <a:off x="2496" y="3360"/>
              <a:ext cx="192" cy="19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1" name="Oval 20"/>
            <p:cNvSpPr>
              <a:spLocks noChangeArrowheads="1"/>
            </p:cNvSpPr>
            <p:nvPr/>
          </p:nvSpPr>
          <p:spPr bwMode="auto">
            <a:xfrm>
              <a:off x="2784" y="3360"/>
              <a:ext cx="192" cy="19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2" name="Oval 21"/>
            <p:cNvSpPr>
              <a:spLocks noChangeArrowheads="1"/>
            </p:cNvSpPr>
            <p:nvPr/>
          </p:nvSpPr>
          <p:spPr bwMode="auto">
            <a:xfrm>
              <a:off x="3072" y="3360"/>
              <a:ext cx="192" cy="19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3" name="Line 22"/>
            <p:cNvSpPr>
              <a:spLocks noChangeShapeType="1"/>
            </p:cNvSpPr>
            <p:nvPr/>
          </p:nvSpPr>
          <p:spPr bwMode="auto">
            <a:xfrm flipV="1">
              <a:off x="3168" y="3024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4" name="Line 23"/>
            <p:cNvSpPr>
              <a:spLocks noChangeShapeType="1"/>
            </p:cNvSpPr>
            <p:nvPr/>
          </p:nvSpPr>
          <p:spPr bwMode="auto">
            <a:xfrm flipV="1">
              <a:off x="2592" y="3024"/>
              <a:ext cx="67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5" name="Line 24"/>
            <p:cNvSpPr>
              <a:spLocks noChangeShapeType="1"/>
            </p:cNvSpPr>
            <p:nvPr/>
          </p:nvSpPr>
          <p:spPr bwMode="auto">
            <a:xfrm flipV="1">
              <a:off x="2880" y="3024"/>
              <a:ext cx="38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6" name="Line 25"/>
            <p:cNvSpPr>
              <a:spLocks noChangeShapeType="1"/>
            </p:cNvSpPr>
            <p:nvPr/>
          </p:nvSpPr>
          <p:spPr bwMode="auto">
            <a:xfrm flipH="1" flipV="1">
              <a:off x="2400" y="3024"/>
              <a:ext cx="76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7" name="Line 26"/>
            <p:cNvSpPr>
              <a:spLocks noChangeShapeType="1"/>
            </p:cNvSpPr>
            <p:nvPr/>
          </p:nvSpPr>
          <p:spPr bwMode="auto">
            <a:xfrm flipH="1" flipV="1">
              <a:off x="2400" y="3024"/>
              <a:ext cx="19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8" name="Line 27"/>
            <p:cNvSpPr>
              <a:spLocks noChangeShapeType="1"/>
            </p:cNvSpPr>
            <p:nvPr/>
          </p:nvSpPr>
          <p:spPr bwMode="auto">
            <a:xfrm flipH="1" flipV="1">
              <a:off x="2400" y="3024"/>
              <a:ext cx="48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9" name="Line 28"/>
            <p:cNvSpPr>
              <a:spLocks noChangeShapeType="1"/>
            </p:cNvSpPr>
            <p:nvPr/>
          </p:nvSpPr>
          <p:spPr bwMode="auto">
            <a:xfrm flipV="1">
              <a:off x="2880" y="3024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" name="Line 29"/>
            <p:cNvSpPr>
              <a:spLocks noChangeShapeType="1"/>
            </p:cNvSpPr>
            <p:nvPr/>
          </p:nvSpPr>
          <p:spPr bwMode="auto">
            <a:xfrm flipH="1" flipV="1">
              <a:off x="2976" y="3024"/>
              <a:ext cx="19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1" name="Line 30"/>
            <p:cNvSpPr>
              <a:spLocks noChangeShapeType="1"/>
            </p:cNvSpPr>
            <p:nvPr/>
          </p:nvSpPr>
          <p:spPr bwMode="auto">
            <a:xfrm flipV="1">
              <a:off x="2592" y="3024"/>
              <a:ext cx="38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2" name="Line 31"/>
            <p:cNvSpPr>
              <a:spLocks noChangeShapeType="1"/>
            </p:cNvSpPr>
            <p:nvPr/>
          </p:nvSpPr>
          <p:spPr bwMode="auto">
            <a:xfrm flipV="1">
              <a:off x="2592" y="3024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3" name="Line 32"/>
            <p:cNvSpPr>
              <a:spLocks noChangeShapeType="1"/>
            </p:cNvSpPr>
            <p:nvPr/>
          </p:nvSpPr>
          <p:spPr bwMode="auto">
            <a:xfrm flipH="1" flipV="1">
              <a:off x="2688" y="3024"/>
              <a:ext cx="19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4" name="Line 33"/>
            <p:cNvSpPr>
              <a:spLocks noChangeShapeType="1"/>
            </p:cNvSpPr>
            <p:nvPr/>
          </p:nvSpPr>
          <p:spPr bwMode="auto">
            <a:xfrm flipH="1" flipV="1">
              <a:off x="2688" y="3024"/>
              <a:ext cx="48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5" name="Oval 19"/>
            <p:cNvSpPr>
              <a:spLocks noChangeArrowheads="1"/>
            </p:cNvSpPr>
            <p:nvPr/>
          </p:nvSpPr>
          <p:spPr bwMode="auto">
            <a:xfrm>
              <a:off x="2592" y="1985"/>
              <a:ext cx="192" cy="19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6" name="Oval 19"/>
            <p:cNvSpPr>
              <a:spLocks noChangeArrowheads="1"/>
            </p:cNvSpPr>
            <p:nvPr/>
          </p:nvSpPr>
          <p:spPr bwMode="auto">
            <a:xfrm>
              <a:off x="2882" y="1985"/>
              <a:ext cx="192" cy="192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7" name="Line 17"/>
            <p:cNvSpPr>
              <a:spLocks noChangeShapeType="1"/>
            </p:cNvSpPr>
            <p:nvPr/>
          </p:nvSpPr>
          <p:spPr bwMode="auto">
            <a:xfrm>
              <a:off x="2688" y="2177"/>
              <a:ext cx="0" cy="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8" name="Line 17"/>
            <p:cNvSpPr>
              <a:spLocks noChangeShapeType="1"/>
            </p:cNvSpPr>
            <p:nvPr/>
          </p:nvSpPr>
          <p:spPr bwMode="auto">
            <a:xfrm>
              <a:off x="2969" y="2177"/>
              <a:ext cx="0" cy="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09" name="Text Box 34"/>
          <p:cNvSpPr txBox="1">
            <a:spLocks noChangeArrowheads="1"/>
          </p:cNvSpPr>
          <p:nvPr/>
        </p:nvSpPr>
        <p:spPr bwMode="auto">
          <a:xfrm>
            <a:off x="2209800" y="3053316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/>
              <a:t>Input</a:t>
            </a:r>
          </a:p>
        </p:txBody>
      </p:sp>
      <p:sp>
        <p:nvSpPr>
          <p:cNvPr id="110" name="Text Box 35"/>
          <p:cNvSpPr txBox="1">
            <a:spLocks noChangeArrowheads="1"/>
          </p:cNvSpPr>
          <p:nvPr/>
        </p:nvSpPr>
        <p:spPr bwMode="auto">
          <a:xfrm>
            <a:off x="3209245" y="3047999"/>
            <a:ext cx="1543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Hidden Layer</a:t>
            </a:r>
          </a:p>
        </p:txBody>
      </p:sp>
      <p:sp>
        <p:nvSpPr>
          <p:cNvPr id="111" name="Text Box 36"/>
          <p:cNvSpPr txBox="1">
            <a:spLocks noChangeArrowheads="1"/>
          </p:cNvSpPr>
          <p:nvPr/>
        </p:nvSpPr>
        <p:spPr bwMode="auto">
          <a:xfrm>
            <a:off x="4714195" y="3047999"/>
            <a:ext cx="1504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Output Layer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E1D1F5-F395-4440-8BEA-01146B31F3AC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3618522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Computing the network response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propagation: In the ANN an input is fed to the network and an output is computed</a:t>
            </a:r>
          </a:p>
          <a:p>
            <a:pPr lvl="1"/>
            <a:r>
              <a:rPr lang="en-US" dirty="0"/>
              <a:t>Each layer’s output becomes input to next</a:t>
            </a:r>
          </a:p>
          <a:p>
            <a:r>
              <a:rPr lang="en-US" dirty="0"/>
              <a:t>Cost = sum of loss &amp; regularization penalty:</a:t>
            </a:r>
          </a:p>
          <a:p>
            <a:pPr lvl="1"/>
            <a:r>
              <a:rPr lang="en-US" dirty="0"/>
              <a:t>Loss function accounts for prediction error </a:t>
            </a:r>
          </a:p>
          <a:p>
            <a:pPr lvl="1"/>
            <a:r>
              <a:rPr lang="en-US" dirty="0"/>
              <a:t>Regularization function penalizes parameters (reduce model variance)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79CEDC-E1C4-4F4C-8714-4951045D62FD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3475996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Stochastic Gradient Descent</a:t>
            </a:r>
            <a:br>
              <a:rPr lang="en-US" dirty="0"/>
            </a:br>
            <a:r>
              <a:rPr lang="en-US" dirty="0"/>
              <a:t>(</a:t>
            </a:r>
            <a:r>
              <a:rPr lang="en-US" sz="4000" dirty="0" err="1"/>
              <a:t>BatchSize</a:t>
            </a:r>
            <a:r>
              <a:rPr lang="en-US" sz="4000" dirty="0"/>
              <a:t> = 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Repeat until no training examples remain:</a:t>
            </a:r>
          </a:p>
          <a:p>
            <a:pPr lvl="1"/>
            <a:r>
              <a:rPr lang="en-US" sz="2400" dirty="0"/>
              <a:t>Select a training example (without replacement)</a:t>
            </a:r>
          </a:p>
          <a:p>
            <a:pPr lvl="1"/>
            <a:r>
              <a:rPr lang="en-US" sz="2400" dirty="0"/>
              <a:t>Run a forward pass on the example, storing track of activations/outputs for each node</a:t>
            </a:r>
          </a:p>
          <a:p>
            <a:pPr lvl="1"/>
            <a:r>
              <a:rPr lang="en-US" sz="2400" dirty="0"/>
              <a:t>Determine the cost of the output</a:t>
            </a:r>
          </a:p>
          <a:p>
            <a:pPr lvl="1"/>
            <a:r>
              <a:rPr lang="en-US" sz="2400" dirty="0" err="1"/>
              <a:t>Backprop</a:t>
            </a:r>
            <a:r>
              <a:rPr lang="en-US" sz="2400" dirty="0"/>
              <a:t> the cost through the network to determine updates for each weight in the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D7804D-B8BB-A94A-9CBF-F5833EE87170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64575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err="1"/>
              <a:t>Minibatch</a:t>
            </a:r>
            <a:r>
              <a:rPr lang="en-US" dirty="0"/>
              <a:t> Gradient Descent</a:t>
            </a:r>
            <a:br>
              <a:rPr lang="en-US" dirty="0"/>
            </a:br>
            <a:r>
              <a:rPr lang="en-US" dirty="0"/>
              <a:t>(</a:t>
            </a:r>
            <a:r>
              <a:rPr lang="en-US" sz="4000" dirty="0" err="1"/>
              <a:t>BatchSize</a:t>
            </a:r>
            <a:r>
              <a:rPr lang="en-US" sz="4000" dirty="0"/>
              <a:t> </a:t>
            </a:r>
            <a:r>
              <a:rPr lang="en-US" sz="4000" dirty="0">
                <a:sym typeface="Symbol" panose="05050102010706020507" pitchFamily="18" charset="2"/>
              </a:rPr>
              <a:t> 1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as many training examples as possible in a modified SGD</a:t>
            </a:r>
          </a:p>
          <a:p>
            <a:r>
              <a:rPr lang="en-US" dirty="0"/>
              <a:t>Cost is aggregated across batch</a:t>
            </a:r>
          </a:p>
          <a:p>
            <a:r>
              <a:rPr lang="en-US" dirty="0"/>
              <a:t>Stabilizes learning</a:t>
            </a:r>
          </a:p>
          <a:p>
            <a:endParaRPr lang="en-US" dirty="0"/>
          </a:p>
          <a:p>
            <a:r>
              <a:rPr lang="en-US" sz="2400" dirty="0"/>
              <a:t>Notes – </a:t>
            </a:r>
            <a:r>
              <a:rPr lang="en-US" sz="2400" dirty="0" err="1"/>
              <a:t>BatchSize</a:t>
            </a:r>
            <a:r>
              <a:rPr lang="en-US" sz="2400" dirty="0"/>
              <a:t> is fixed but is not associated with dataset observation count</a:t>
            </a:r>
          </a:p>
          <a:p>
            <a:pPr lvl="1"/>
            <a:r>
              <a:rPr lang="en-US" sz="2000" dirty="0"/>
              <a:t>Desire - as big as possible</a:t>
            </a:r>
          </a:p>
          <a:p>
            <a:pPr lvl="1"/>
            <a:r>
              <a:rPr lang="en-US" sz="2000" dirty="0"/>
              <a:t>Often limited by available memory or other processing limitations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56A497-C9D2-A34F-ACAE-41E58712E4FB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459296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Improving training performance</a:t>
            </a:r>
            <a:endParaRPr lang="en-US" altLang="en-US" sz="2400" dirty="0"/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Normalize the Inputs</a:t>
            </a:r>
          </a:p>
          <a:p>
            <a:pPr lvl="1" eaLnBrk="1" hangingPunct="1"/>
            <a:r>
              <a:rPr lang="en-US" altLang="en-US" sz="2000" dirty="0"/>
              <a:t>Data set should have near zero mean</a:t>
            </a:r>
          </a:p>
          <a:p>
            <a:pPr eaLnBrk="1" hangingPunct="1"/>
            <a:r>
              <a:rPr lang="en-US" altLang="en-US" sz="2400" dirty="0"/>
              <a:t>Initialization</a:t>
            </a:r>
          </a:p>
          <a:p>
            <a:pPr lvl="1" eaLnBrk="1" hangingPunct="1"/>
            <a:r>
              <a:rPr lang="en-US" altLang="en-US" sz="2000" dirty="0"/>
              <a:t>Suggest Gaussian with variance </a:t>
            </a:r>
            <a:r>
              <a:rPr lang="el-GR" altLang="en-US" sz="2000" dirty="0"/>
              <a:t>σ</a:t>
            </a:r>
            <a:r>
              <a:rPr lang="en-US" altLang="en-US" sz="2000" baseline="-25000" dirty="0"/>
              <a:t>w</a:t>
            </a:r>
            <a:r>
              <a:rPr lang="en-US" altLang="en-US" sz="2000" dirty="0"/>
              <a:t>=</a:t>
            </a: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000" baseline="30000" dirty="0"/>
              <a:t>1/2</a:t>
            </a:r>
            <a:r>
              <a:rPr lang="en-US" altLang="en-US" sz="2000" dirty="0"/>
              <a:t> </a:t>
            </a:r>
          </a:p>
          <a:p>
            <a:pPr lvl="1" eaLnBrk="1" hangingPunct="1"/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000" dirty="0"/>
              <a:t> is number of synaptic connections of a PE</a:t>
            </a:r>
          </a:p>
          <a:p>
            <a:pPr eaLnBrk="1" hangingPunct="1"/>
            <a:r>
              <a:rPr lang="en-US" altLang="en-US" sz="2400" dirty="0"/>
              <a:t>Learning from hints</a:t>
            </a:r>
          </a:p>
          <a:p>
            <a:pPr lvl="1" eaLnBrk="1" hangingPunct="1"/>
            <a:r>
              <a:rPr lang="en-US" altLang="en-US" sz="2000" dirty="0"/>
              <a:t>Any prior knowledge about the mapping of inputs to outputs should be used in network </a:t>
            </a:r>
            <a:r>
              <a:rPr lang="en-US" altLang="en-US" sz="2000" dirty="0" err="1"/>
              <a:t>config</a:t>
            </a:r>
            <a:r>
              <a:rPr lang="en-US" altLang="en-US" sz="2000" dirty="0"/>
              <a:t>/structure</a:t>
            </a:r>
          </a:p>
          <a:p>
            <a:pPr eaLnBrk="1" hangingPunct="1"/>
            <a:r>
              <a:rPr lang="en-US" altLang="en-US" sz="2400" dirty="0"/>
              <a:t>Learning rates should ideally be the same</a:t>
            </a:r>
          </a:p>
          <a:p>
            <a:pPr lvl="1" eaLnBrk="1" hangingPunct="1"/>
            <a:r>
              <a:rPr lang="en-US" altLang="en-US" sz="2000" dirty="0"/>
              <a:t>Error is larger closer to the output</a:t>
            </a:r>
          </a:p>
          <a:p>
            <a:pPr lvl="1" eaLnBrk="1" hangingPunct="1"/>
            <a:r>
              <a:rPr lang="en-US" altLang="en-US" sz="2000" dirty="0"/>
              <a:t>Decrease learn rate from input layer to output layer</a:t>
            </a:r>
          </a:p>
          <a:p>
            <a:pPr lvl="1" eaLnBrk="1" hangingPunct="1"/>
            <a:endParaRPr lang="en-US" altLang="en-US" sz="2000" dirty="0"/>
          </a:p>
          <a:p>
            <a:pPr lvl="1" eaLnBrk="1" hangingPunct="1"/>
            <a:endParaRPr lang="en-US" altLang="en-US" sz="2000" dirty="0"/>
          </a:p>
          <a:p>
            <a:pPr lvl="1" eaLnBrk="1" hangingPunct="1"/>
            <a:endParaRPr lang="en-US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EDFAC-8DD8-CE4B-876C-EDA8386CA081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2057383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Problem with stopping based on training performance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If we train until training performance stops improving</a:t>
            </a:r>
          </a:p>
          <a:p>
            <a:pPr lvl="1" eaLnBrk="1" hangingPunct="1"/>
            <a:r>
              <a:rPr lang="en-US" altLang="en-US" dirty="0"/>
              <a:t>We might be overfitting</a:t>
            </a:r>
          </a:p>
          <a:p>
            <a:pPr lvl="1" eaLnBrk="1" hangingPunct="1"/>
            <a:r>
              <a:rPr lang="en-US" altLang="en-US" dirty="0"/>
              <a:t>We cannot revert to previous state of weights</a:t>
            </a:r>
          </a:p>
          <a:p>
            <a:pPr lvl="2" eaLnBrk="1" hangingPunct="1"/>
            <a:r>
              <a:rPr lang="en-US" altLang="en-US" dirty="0"/>
              <a:t>It may be </a:t>
            </a:r>
            <a:r>
              <a:rPr lang="en-US" altLang="en-US" dirty="0" err="1"/>
              <a:t>infeasable</a:t>
            </a:r>
            <a:r>
              <a:rPr lang="en-US" altLang="en-US" dirty="0"/>
              <a:t> to retain all the weights for every training iteration</a:t>
            </a:r>
          </a:p>
          <a:p>
            <a:pPr eaLnBrk="1" hangingPunct="1"/>
            <a:r>
              <a:rPr lang="en-US" altLang="en-US" dirty="0"/>
              <a:t>How do we solve this?</a:t>
            </a:r>
          </a:p>
          <a:p>
            <a:pPr lvl="1" eaLnBrk="1" hangingPunct="1"/>
            <a:r>
              <a:rPr lang="en-US" altLang="en-US" dirty="0"/>
              <a:t>Stop training when error goes up on validation set</a:t>
            </a:r>
          </a:p>
          <a:p>
            <a:pPr lvl="1" eaLnBrk="1" hangingPunct="1"/>
            <a:r>
              <a:rPr lang="en-US" altLang="en-US" dirty="0"/>
              <a:t>Known as “Early Stopping”</a:t>
            </a:r>
          </a:p>
          <a:p>
            <a:pPr lvl="1" eaLnBrk="1" hangingPunct="1"/>
            <a:r>
              <a:rPr lang="en-US" altLang="en-US" dirty="0"/>
              <a:t>Modern network training software often has built in methods to handle this</a:t>
            </a:r>
          </a:p>
          <a:p>
            <a:pPr lvl="1" eaLnBrk="1" hangingPunct="1"/>
            <a:endParaRPr lang="en-US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AA181-74AC-0647-800A-4AF7C937CD3F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117350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/>
              <a:t>Concept Map - 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548B8-3E9E-DC4B-966B-74316C9AE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220835"/>
            <a:ext cx="7680960" cy="543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15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Multilayer Perceptron</a:t>
            </a:r>
            <a:endParaRPr lang="en-US" sz="5400" b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720B9A-A13F-BA4E-B814-0733C566A84B}"/>
              </a:ext>
            </a:extLst>
          </p:cNvPr>
          <p:cNvGrpSpPr/>
          <p:nvPr/>
        </p:nvGrpSpPr>
        <p:grpSpPr>
          <a:xfrm>
            <a:off x="2846070" y="3769580"/>
            <a:ext cx="3451860" cy="2354995"/>
            <a:chOff x="2567940" y="1219200"/>
            <a:chExt cx="3451860" cy="235499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FCC9CF-BF78-734B-8EB5-658C129BF20A}"/>
                </a:ext>
              </a:extLst>
            </p:cNvPr>
            <p:cNvSpPr/>
            <p:nvPr/>
          </p:nvSpPr>
          <p:spPr>
            <a:xfrm>
              <a:off x="3505200" y="1219200"/>
              <a:ext cx="1524000" cy="5334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Perceptrons</a:t>
              </a:r>
              <a:endParaRPr lang="en-US" sz="1400" u="none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8DC32EC-686A-514B-A179-5E74D0358496}"/>
                </a:ext>
              </a:extLst>
            </p:cNvPr>
            <p:cNvCxnSpPr>
              <a:cxnSpLocks/>
              <a:stCxn id="7" idx="2"/>
              <a:endCxn id="9" idx="0"/>
            </p:cNvCxnSpPr>
            <p:nvPr/>
          </p:nvCxnSpPr>
          <p:spPr>
            <a:xfrm>
              <a:off x="4267200" y="1752600"/>
              <a:ext cx="0" cy="319210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7EFF79-E29D-D942-B155-9A10C50E0042}"/>
                </a:ext>
              </a:extLst>
            </p:cNvPr>
            <p:cNvSpPr/>
            <p:nvPr/>
          </p:nvSpPr>
          <p:spPr>
            <a:xfrm>
              <a:off x="3505200" y="2071810"/>
              <a:ext cx="1524000" cy="5334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ANNs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D273BE-F5E6-A743-A469-F857DC5231ED}"/>
                </a:ext>
              </a:extLst>
            </p:cNvPr>
            <p:cNvSpPr/>
            <p:nvPr/>
          </p:nvSpPr>
          <p:spPr>
            <a:xfrm>
              <a:off x="4495800" y="3040795"/>
              <a:ext cx="1524000" cy="5334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RNNs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5F930C-A04B-044A-851D-EB6EF9A78512}"/>
                </a:ext>
              </a:extLst>
            </p:cNvPr>
            <p:cNvSpPr/>
            <p:nvPr/>
          </p:nvSpPr>
          <p:spPr>
            <a:xfrm>
              <a:off x="2567940" y="3040795"/>
              <a:ext cx="1524000" cy="5334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CNNs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380E0F5-532A-1A41-929C-6DB836E1CB3A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 flipH="1">
              <a:off x="3329940" y="2605210"/>
              <a:ext cx="937260" cy="435585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06AA155-8F6A-DC4D-9E7F-EA7F8D83EEFA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4267200" y="2605210"/>
              <a:ext cx="990600" cy="435585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5803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Limitations of single layer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521855" y="3823539"/>
            <a:ext cx="8229600" cy="2239963"/>
          </a:xfrm>
        </p:spPr>
        <p:txBody>
          <a:bodyPr/>
          <a:lstStyle/>
          <a:p>
            <a:r>
              <a:rPr lang="en-US" altLang="en-US" sz="2800" dirty="0"/>
              <a:t>Linear decisions only (e.g. cant solve XOR)</a:t>
            </a:r>
          </a:p>
          <a:p>
            <a:pPr lvl="1"/>
            <a:r>
              <a:rPr lang="en-US" altLang="en-US" sz="2400" dirty="0"/>
              <a:t>Regardless of activation function</a:t>
            </a:r>
          </a:p>
          <a:p>
            <a:r>
              <a:rPr lang="en-US" altLang="en-US" sz="2800" dirty="0"/>
              <a:t>Problems addressable by a single layer network are of limited interest, toy problems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560" y="1417638"/>
            <a:ext cx="4467640" cy="2209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B28CC7-1A64-6245-9909-07E14CC3F613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4052178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Early Demise of the Field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8229600" cy="4525963"/>
          </a:xfrm>
        </p:spPr>
        <p:txBody>
          <a:bodyPr/>
          <a:lstStyle/>
          <a:p>
            <a:r>
              <a:rPr lang="en-US" altLang="en-US" sz="2800" dirty="0"/>
              <a:t>Perceptrons were beginning to be viewed as incapable learning machines that only sufficed for simple problems</a:t>
            </a:r>
          </a:p>
          <a:p>
            <a:r>
              <a:rPr lang="en-US" altLang="en-US" sz="2800" dirty="0"/>
              <a:t>Perceptron limitations made them unusable for practical problems – and the field turned away from ANNs</a:t>
            </a:r>
          </a:p>
          <a:p>
            <a:r>
              <a:rPr lang="en-US" altLang="en-US" sz="2800" dirty="0"/>
              <a:t>The general consensus was that the Multilayer perceptron should do better, but no theoretically-sound method to update the hidden layer weights was yet known</a:t>
            </a:r>
          </a:p>
          <a:p>
            <a:endParaRPr lang="en-US" altLang="en-US" sz="2800" dirty="0"/>
          </a:p>
          <a:p>
            <a:endParaRPr lang="en-US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0D960D-4990-B242-A1A9-FF62041ABA6B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850272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make nonlinear classifiers out of </a:t>
            </a:r>
            <a:r>
              <a:rPr lang="en-US" dirty="0" err="1"/>
              <a:t>perceptrons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1742"/>
            <a:ext cx="8229600" cy="4525963"/>
          </a:xfrm>
        </p:spPr>
        <p:txBody>
          <a:bodyPr/>
          <a:lstStyle/>
          <a:p>
            <a:r>
              <a:rPr lang="en-US" dirty="0"/>
              <a:t>Build a multi-layer neural network!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62" y="2354225"/>
            <a:ext cx="6901929" cy="33855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AA55A5-C1EA-2548-B079-3D7C6A4206C9}"/>
              </a:ext>
            </a:extLst>
          </p:cNvPr>
          <p:cNvSpPr/>
          <p:nvPr/>
        </p:nvSpPr>
        <p:spPr>
          <a:xfrm>
            <a:off x="117897" y="6477739"/>
            <a:ext cx="31726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none" dirty="0"/>
              <a:t>http://</a:t>
            </a:r>
            <a:r>
              <a:rPr lang="en-US" sz="1400" u="none" dirty="0" err="1"/>
              <a:t>slazebni.cs.illinois.edu</a:t>
            </a:r>
            <a:r>
              <a:rPr lang="en-US" sz="1400" u="none" dirty="0"/>
              <a:t>/fall17/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644F97-2765-3B4E-B230-4EB3A789A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563" y="1588660"/>
            <a:ext cx="1371600" cy="66233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8318B70-364B-DC4B-821F-D0C7A695A65E}"/>
              </a:ext>
            </a:extLst>
          </p:cNvPr>
          <p:cNvSpPr/>
          <p:nvPr/>
        </p:nvSpPr>
        <p:spPr>
          <a:xfrm>
            <a:off x="7243471" y="1485426"/>
            <a:ext cx="730462" cy="730462"/>
          </a:xfrm>
          <a:prstGeom prst="ellipse">
            <a:avLst/>
          </a:prstGeom>
          <a:solidFill>
            <a:srgbClr val="74C0C6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9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870" y="145867"/>
            <a:ext cx="8229600" cy="792162"/>
          </a:xfrm>
        </p:spPr>
        <p:txBody>
          <a:bodyPr>
            <a:normAutofit/>
          </a:bodyPr>
          <a:lstStyle/>
          <a:p>
            <a:r>
              <a:rPr lang="en-US" sz="2400" dirty="0"/>
              <a:t>Hidden layer size and network capacity: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0273"/>
            <a:ext cx="9144000" cy="32460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18910" y="6474022"/>
            <a:ext cx="39084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none" dirty="0"/>
              <a:t>&amp; http://cs231n.github.io/neural-networks-1/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A336E3-C24A-9F46-985C-03EA2EEFA417}"/>
              </a:ext>
            </a:extLst>
          </p:cNvPr>
          <p:cNvSpPr/>
          <p:nvPr/>
        </p:nvSpPr>
        <p:spPr>
          <a:xfrm>
            <a:off x="178870" y="6474023"/>
            <a:ext cx="31726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none" dirty="0"/>
              <a:t>http://</a:t>
            </a:r>
            <a:r>
              <a:rPr lang="en-US" sz="1400" u="none" dirty="0" err="1"/>
              <a:t>slazebni.cs.illinois.edu</a:t>
            </a:r>
            <a:r>
              <a:rPr lang="en-US" sz="1400" u="none" dirty="0"/>
              <a:t>/fall17/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986882-652C-794A-8A5C-B40B3682E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246" y="4428594"/>
            <a:ext cx="3309754" cy="204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 err="1"/>
              <a:t>Widrow’s</a:t>
            </a:r>
            <a:r>
              <a:rPr lang="en-US" altLang="en-US" dirty="0"/>
              <a:t> Rule of Thumb</a:t>
            </a:r>
            <a:endParaRPr lang="en-US" altLang="en-US" sz="3200" dirty="0"/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err="1"/>
              <a:t>Widrows</a:t>
            </a:r>
            <a:r>
              <a:rPr lang="en-US" altLang="en-US" sz="2800" dirty="0"/>
              <a:t> Rule of Thumb for classification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Relates # training samples to # weights and acceptable error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400" dirty="0"/>
          </a:p>
          <a:p>
            <a:pPr lvl="1" eaLnBrk="1" hangingPunct="1">
              <a:lnSpc>
                <a:spcPct val="90000"/>
              </a:lnSpc>
            </a:pPr>
            <a:endParaRPr lang="en-US" altLang="en-US" sz="2400" dirty="0"/>
          </a:p>
          <a:p>
            <a:pPr lvl="1" eaLnBrk="1" hangingPunct="1">
              <a:lnSpc>
                <a:spcPct val="90000"/>
              </a:lnSpc>
            </a:pPr>
            <a:endParaRPr lang="en-US" alt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sym typeface="Symbol" pitchFamily="18" charset="2"/>
              </a:rPr>
              <a:t>O = # of output classes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sym typeface="Symbol" pitchFamily="18" charset="2"/>
              </a:rPr>
              <a:t> = Acceptable error (Real: 0 to 1)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W = # Weights in the network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P = # Training Samples Needed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400" dirty="0"/>
          </a:p>
        </p:txBody>
      </p:sp>
      <p:graphicFrame>
        <p:nvGraphicFramePr>
          <p:cNvPr id="20482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78987910"/>
              </p:ext>
            </p:extLst>
          </p:nvPr>
        </p:nvGraphicFramePr>
        <p:xfrm>
          <a:off x="3146367" y="2292410"/>
          <a:ext cx="175260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1" name="Equation" r:id="rId4" imgW="748975" imgH="431613" progId="Equation.DSMT4">
                  <p:embed/>
                </p:oleObj>
              </mc:Choice>
              <mc:Fallback>
                <p:oleObj name="Equation" r:id="rId4" imgW="748975" imgH="431613" progId="Equation.DSMT4">
                  <p:embed/>
                  <p:pic>
                    <p:nvPicPr>
                      <p:cNvPr id="2048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6367" y="2292410"/>
                        <a:ext cx="175260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1904D4F-55E4-2445-B2E3-576847F68C37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6756305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VIDEO_FILES_RECORD" val="&lt;Videos&gt;&lt;Video Name=&quot;FLV_287_1_63926.flv&quot; Position=&quot;1&quot; SlideID=&quot;287&quot;/&gt;&lt;Video Name=&quot;FLV_256_1_23244.flv&quot; Position=&quot;1&quot; SlideID=&quot;256&quot;/&gt;&lt;Video Name=&quot;FLV_256_1_17255.flv&quot; Position=&quot;1&quot; SlideID=&quot;256&quot;/&gt;&lt;Video Name=&quot;FLV_256_1_33907.flv&quot; Position=&quot;1&quot; SlideID=&quot;256&quot;/&gt;&lt;/Videos&gt;&#10;"/>
  <p:tag name="MMPROD_UIDATA" val="&lt;database version=&quot;7.0&quot;&gt;&lt;object type=&quot;1&quot; unique_id=&quot;10001&quot;&gt;&lt;property id=&quot;20141&quot; value=&quot;01 Course Intro&quot;/&gt;&lt;property id=&quot;20148&quot; value=&quot;5&quot;/&gt;&lt;property id=&quot;20184&quot; value=&quot;7&quot;/&gt;&lt;property id=&quot;20226&quot; value=&quot;I:\My Documents\Faculty\Courses\SENG 640, SP13\02. Lecture Materials\01 Course Intro.pptx&quot;/&gt;&lt;property id=&quot;20250&quot; value=&quot;7&quot;/&gt;&lt;property id=&quot;20251&quot; value=&quot;0&quot;/&gt;&lt;property id=&quot;20259&quot; value=&quot;0&quot;/&gt;&lt;property id=&quot;20501&quot; value=&quot;I:\My Documents\Faculty\Courses\SENG 640, SP13\02. Lecture Materials\&quot;/&gt;&lt;object type=&quot;2&quot; unique_id=&quot;10002&quot;&gt;&lt;object type=&quot;3&quot; unique_id=&quot;10003&quot;&gt;&lt;property id=&quot;20148&quot; value=&quot;5&quot;/&gt;&lt;property id=&quot;20300&quot; value=&quot;Slide 1 - &amp;quot;System Architecture&amp;#x0D;&amp;#x0A;SENG 640&amp;quot;&quot;/&gt;&lt;property id=&quot;20303&quot; value=&quot;-1&quot;/&gt;&lt;property id=&quot;20307&quot; value=&quot;256&quot;/&gt;&lt;property id=&quot;20309&quot; value=&quot;-1&quot;/&gt;&lt;/object&gt;&lt;object type=&quot;3&quot; unique_id=&quot;10004&quot;&gt;&lt;property id=&quot;20148&quot; value=&quot;5&quot;/&gt;&lt;property id=&quot;20300&quot; value=&quot;Slide 2 - &amp;quot;Agenda&amp;quot;&quot;/&gt;&lt;property id=&quot;20303&quot; value=&quot;-1&quot;/&gt;&lt;property id=&quot;20307&quot; value=&quot;287&quot;/&gt;&lt;property id=&quot;20308&quot; value=&quot;FLV_287_2_55915.flv&quot;/&gt;&lt;property id=&quot;20309&quot; value=&quot;-1&quot;/&gt;&lt;property id=&quot;20311&quot; value=&quot;0,3356&quot;/&gt;&lt;property id=&quot;20314&quot; value=&quot;0&quot;/&gt;&lt;property id=&quot;20315&quot; value=&quot;0&quot;/&gt;&lt;property id=&quot;20316&quot; value=&quot;3356&quot;/&gt;&lt;/object&gt;&lt;object type=&quot;3&quot; unique_id=&quot;10005&quot;&gt;&lt;property id=&quot;20148&quot; value=&quot;5&quot;/&gt;&lt;property id=&quot;20300&quot; value=&quot;Slide 3 - &amp;quot;Syllabus - Overview&amp;quot;&quot;/&gt;&lt;property id=&quot;20303&quot; value=&quot;-1&quot;/&gt;&lt;property id=&quot;20307&quot; value=&quot;297&quot;/&gt;&lt;property id=&quot;20309&quot; value=&quot;-1&quot;/&gt;&lt;/object&gt;&lt;object type=&quot;3&quot; unique_id=&quot;10006&quot;&gt;&lt;property id=&quot;20148&quot; value=&quot;5&quot;/&gt;&lt;property id=&quot;20300&quot; value=&quot;Slide 4 - &amp;quot;Syllabus - Materials&amp;quot;&quot;/&gt;&lt;property id=&quot;20303&quot; value=&quot;-1&quot;/&gt;&lt;property id=&quot;20307&quot; value=&quot;298&quot;/&gt;&lt;property id=&quot;20309&quot; value=&quot;-1&quot;/&gt;&lt;/object&gt;&lt;object type=&quot;3&quot; unique_id=&quot;10007&quot;&gt;&lt;property id=&quot;20148&quot; value=&quot;5&quot;/&gt;&lt;property id=&quot;20300&quot; value=&quot;Slide 5 - &amp;quot;Syllabus – Learning Outcomes&amp;quot;&quot;/&gt;&lt;property id=&quot;20303&quot; value=&quot;-1&quot;/&gt;&lt;property id=&quot;20307&quot; value=&quot;299&quot;/&gt;&lt;property id=&quot;20309&quot; value=&quot;-1&quot;/&gt;&lt;/object&gt;&lt;object type=&quot;3&quot; unique_id=&quot;10008&quot;&gt;&lt;property id=&quot;20148&quot; value=&quot;5&quot;/&gt;&lt;property id=&quot;20300&quot; value=&quot;Slide 6 - &amp;quot;Syllabus – Grading&amp;quot;&quot;/&gt;&lt;property id=&quot;20303&quot; value=&quot;-1&quot;/&gt;&lt;property id=&quot;20307&quot; value=&quot;300&quot;/&gt;&lt;property id=&quot;20309&quot; value=&quot;-1&quot;/&gt;&lt;/object&gt;&lt;object type=&quot;3&quot; unique_id=&quot;10009&quot;&gt;&lt;property id=&quot;20148&quot; value=&quot;5&quot;/&gt;&lt;property id=&quot;20300&quot; value=&quot;Slide 7 - &amp;quot;Syllabus – Schedule/DL&amp;quot;&quot;/&gt;&lt;property id=&quot;20303&quot; value=&quot;-1&quot;/&gt;&lt;property id=&quot;20307&quot; value=&quot;301&quot;/&gt;&lt;property id=&quot;20309&quot; value=&quot;-1&quot;/&gt;&lt;/object&gt;&lt;object type=&quot;3&quot; unique_id=&quot;10010&quot;&gt;&lt;property id=&quot;20148&quot; value=&quot;5&quot;/&gt;&lt;property id=&quot;20300&quot; value=&quot;Slide 8 - &amp;quot;Homework Project&amp;quot;&quot;/&gt;&lt;property id=&quot;20303&quot; value=&quot;-1&quot;/&gt;&lt;property id=&quot;20307&quot; value=&quot;302&quot;/&gt;&lt;property id=&quot;20309&quot; value=&quot;-1&quot;/&gt;&lt;/object&gt;&lt;object type=&quot;3&quot; unique_id=&quot;10011&quot;&gt;&lt;property id=&quot;20148&quot; value=&quot;5&quot;/&gt;&lt;property id=&quot;20300&quot; value=&quot;Slide 9 - &amp;quot;Homework Project&amp;quot;&quot;/&gt;&lt;property id=&quot;20303&quot; value=&quot;-1&quot;/&gt;&lt;property id=&quot;20307&quot; value=&quot;303&quot;/&gt;&lt;property id=&quot;20309&quot; value=&quot;-1&quot;/&gt;&lt;/object&gt;&lt;object type=&quot;3&quot; unique_id=&quot;10012&quot;&gt;&lt;property id=&quot;20148&quot; value=&quot;5&quot;/&gt;&lt;property id=&quot;20300&quot; value=&quot;Slide 10 - &amp;quot;Homework Template&amp;quot;&quot;/&gt;&lt;property id=&quot;20303&quot; value=&quot;-1&quot;/&gt;&lt;property id=&quot;20307&quot; value=&quot;304&quot;/&gt;&lt;property id=&quot;20309&quot; value=&quot;-1&quot;/&gt;&lt;/object&gt;&lt;object type=&quot;3&quot; unique_id=&quot;10013&quot;&gt;&lt;property id=&quot;20148&quot; value=&quot;5&quot;/&gt;&lt;property id=&quot;20300&quot; value=&quot;Slide 11 - &amp;quot;Software Tool&amp;quot;&quot;/&gt;&lt;property id=&quot;20303&quot; value=&quot;-1&quot;/&gt;&lt;property id=&quot;20307&quot; value=&quot;294&quot;/&gt;&lt;property id=&quot;20309&quot; value=&quot;-1&quot;/&gt;&lt;/object&gt;&lt;object type=&quot;3&quot; unique_id=&quot;10014&quot;&gt;&lt;property id=&quot;20148&quot; value=&quot;5&quot;/&gt;&lt;property id=&quot;20300&quot; value=&quot;Slide 12 - &amp;quot;Software Tool&amp;quot;&quot;/&gt;&lt;property id=&quot;20303&quot; value=&quot;-1&quot;/&gt;&lt;property id=&quot;20307&quot; value=&quot;305&quot;/&gt;&lt;property id=&quot;20309&quot; value=&quot;-1&quot;/&gt;&lt;/object&gt;&lt;object type=&quot;3&quot; unique_id=&quot;10015&quot;&gt;&lt;property id=&quot;20148&quot; value=&quot;5&quot;/&gt;&lt;property id=&quot;20300&quot; value=&quot;Slide 13 - &amp;quot;Summary&amp;quot;&quot;/&gt;&lt;property id=&quot;20303&quot; value=&quot;-1&quot;/&gt;&lt;property id=&quot;20307&quot; value=&quot;296&quot;/&gt;&lt;property id=&quot;20309&quot; value=&quot;-1&quot;/&gt;&lt;/object&gt;&lt;/object&gt;&lt;object type=&quot;8&quot; unique_id=&quot;10030&quot;&gt;&lt;/object&gt;&lt;object type=&quot;10&quot; unique_id=&quot;10391&quot;&gt;&lt;object type=&quot;11&quot; unique_id=&quot;10392&quot;&gt;&lt;/object&gt;&lt;object type=&quot;13&quot; unique_id=&quot;10394&quot;&gt;&lt;/object&gt;&lt;/object&gt;&lt;object type=&quot;4&quot; unique_id=&quot;10393&quot;&gt;&lt;/object&gt;&lt;/object&gt;&lt;/database&gt;"/>
  <p:tag name="MMPROD_THEME_BG_IMAGE" val=""/>
  <p:tag name="MMPROD_TAG_VCONFIG" val="PD94bWwgdmVyc2lvbj0iMS4wIiBlbmNvZGluZz0idXRmLTgiPz4NCjxjb25maWd1cmF0aW9uPg0KCTxicmFuZGluZz4NCgkJPHVpZm9udCBuYW1lPSJGT05UX05PVEVTX1RFWFQiIHZhbHVlPSJWZXJkYW5hLDksZmFsc2UsZmFsc2UsZmFsc2UiLz4NCgk8L2JyYW5kaW5nPg0KCTxjb2xvcnM+DQoJCTx1aWNvbG9yIG5hbWU9InByaW1hcnkiIHZhbHVlPSIweDZGODQ4OCIvPg0KCQk8dWljb2xvciBuYW1lPSJnbG93IiB2YWx1ZT0iMHgzNUQzMzQiLz4NCgkJPHVpY29sb3IgbmFtZT0idGV4dCIgdmFsdWU9IjB4RkZGRkZGIi8+DQoJCTx1aWNvbG9yIG5hbWU9ImxpZ2h0IiB2YWx1ZT0iMHg0RTVENjAiLz4NCgkJPHVpY29sb3IgbmFtZT0ic2hhZG93IiB2YWx1ZT0iMHgwMDAwMDAiLz4NCgkJPHVpY29sb3IgbmFtZT0iYmFja2dyb3VuZCIgdmFsdWU9IjB4NzI3OTcxIi8+DQoJPC9jb2xvcnM+DQoJPGxheW91dD4NCgkJPHVpc2hvdyBuYW1lPSJwcmVzZW50YXRpb250aXRsZSIgdmFsdWU9InRydWUiLz48dWlzaG93IG5hbWU9InByZXNlbnRlcnBob3RvIiB2YWx1ZT0idHJ1ZSIvPjx1aXNob3cgbmFtZT0icHJlc2VudGVybmFtZSIgdmFsdWU9InRydWUiLz48dWlzaG93IG5hbWU9InByZXNlbnRlcnRpdGxlIiB2YWx1ZT0idHJ1ZSIvPjx1aXNob3cgbmFtZT0icHJlc2VudGVyZW1haWwiIHZhbHVlPSJ0cnVlIi8+PHVpc2hvdyBuYW1lPSJwcmVzZW50ZXJiaW8iIHZhbHVlPSJ0cnVlIi8+PHVpc2hvdyBuYW1lPSJjb21wYW55bG9nbyIgdmFsdWU9InRydWUiLz48dWlzaG93IG5hbWU9InNpZGViYXIiIHZhbHVlPSJ0cnVlIi8+PHVpc2hvdyBuYW1lPSJvdXRsaW5lIiB2YWx1ZT0idHJ1ZSIvPjx1aXNob3cgbmFtZT0idGh1bWJuYWlsIiB2YWx1ZT0idHJ1ZSIvPg0KCQk8dWlzaG93IG5hbWU9Im5vdGVzIiB2YWx1ZT0idHJ1ZSIvPjx1aXNob3cgbmFtZT0ic2VhcmNoIiB2YWx1ZT0idHJ1ZSIvPjx1aXNob3cgbmFtZT0icXVpeiIgdmFsdWU9InRydWUiLz48dWlzaG93IG5hbWU9ImF0dGFjaG1lbnRzIiB2YWx1ZT0idHJ1ZSIvPjx1aXNob3cgbmFtZT0idXRpbHMiIHZhbHVlPSJ0cnVlIi8+PHVpc2hvdyBuYW1lPSJ2b2x1bWUiIHZhbHVlPSJ0cnVlIi8+PHVpc2hvdyBuYW1lPSJwbGF5YmFyIiB2YWx1ZT0idHJ1ZSIvPjx1aXNob3cgbmFtZT0idGFsa2luZ2hlYWQiIHZhbHVlPSJ0cnVlIi8+PHVpc2hvdyBuYW1lPSJzaWRlYmFyb25yaWdodCIgdmFsdWU9InRydWUiLz48dWlzaG93IG5hbWU9InZpZXdjaGFuZ2UiIHZhbHVlPSJ0cnVlIi8+PHVpc2hvdyBuYW1lPSJhbHdheXNTY3J1bmNoIiB2YWx1ZT0iZmFsc2UiLz48dWlzaG93IG5hbWU9ImluaXRpYWxkaXNwbGF5bW9kZWlzbm9ybWFsIiB2YWx1ZT0idHJ1ZSIvPjx1aXJlcGxhY2UgbmFtZT0ibG9nbyIgdmFsdWU9IiIvPjx1aXJlcGxhY2UgbmFtZT0iYmdpbWFnZSIgdmFsdWU9IiIvPjx1aXJlcGxhY2UgbmFtZT0iaW5pdGlhbHRhYiIgdmFsdWU9Im91dGxpbmUiLz48L2xheW91dD4NCgk8bGFuZ3VhZ2UgaWQ9ImVu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lNsaWRlICVuIi8+DQoJCTwhLS0gc3Vic3RpdHV0aW9uOiAlbiA9PSBzbGlkZSBudW1iZXIgLS0+DQoJCTwhLS0gc3Vic3RpdHV0aW9uOiAldCA9PSB0b3RhbCBzbGlkZSBjb3VudCAtLT4NCgkJPHVpdGV4dCBuYW1lPSJTQ1JVQkJBUlNUQVRVU19TTElERUlORk8iIHZhbHVlPSJTbGlkZSAlbiAvICV0IHwgIi8+DQoJCTx1aXRleHQgbmFtZT0iU0NSVUJCQVJTVEFUVVNfU1RPUFBFRCIgdmFsdWU9IlN0b3BwZWQiLz4NCgkJPHVpdGV4dCBuYW1lPSJTQ1JVQkJBUlNUQVRVU19QTEFZSU5HIiB2YWx1ZT0iUGxheWluZyIvPg0KCQk8dWl0ZXh0IG5hbWU9IlNDUlVCQkFSU1RBVFVTX05PQVVESU8iIHZhbHVlPSJObyBBdWRpbyIvPg0KCQk8dWl0ZXh0IG5hbWU9IlNDUlVCQkFSU1RBVFVTX1ZJRFBMQVlJTkciIHZhbHVlPSJWaWRlbyBQbGF5aW5nIi8+DQoJCTx1aXRleHQgbmFtZT0iU0NSVUJCQVJTVEFUVVNfTE9BRElORyIgdmFsdWU9IkxvYWRpbmciLz4NCgkJPHVpdGV4dCBuYW1lPSJTQ1JVQkJBUlNUQVRVU19CVUZGRVJJTkciIHZhbHVlPSJCdWZmZXJpbmciLz4NCgkJPHVpdGV4dCBuYW1lPSJTQ1JVQkJBUlNUQVRVU19RVUVTVElPTiIgdmFsdWU9IkFuc3dlciBRdWVzdGlvbiIvPg0KCQk8dWl0ZXh0IG5hbWU9IlNDUlVCQkFSU1RBVFVTX1JFVklFV1FVSVoiIHZhbHVlPSJSZXZpZXdpbmcgUXVpeiIvPg0KCQk8IS0tIHN1YnN0aXR1dGlvbjogJW0gPT0gbWludXRlcyByZW1haW5pbmcgLS0+DQoJCTwhLS0gc3Vic3RpdHV0aW9uOiAlcyA9PSBzZWNvbmRzIHJlbWFpbmluZyAtLT4NCgkJPHVpdGV4dCBuYW1lPSJFTEFQU0VEIiB2YWx1ZT0iJW0gTWludXRlcyAlcyBTZWNvbmRzIFJlbWFpbmluZyIvPg0KCQk8dWl0ZXh0IG5hbWU9Ik5PVEZPVU5EIiB2YWx1ZT0iTm90aGluZyBGb3VuZCIvPg0KCQk8dWl0ZXh0IG5hbWU9IkFUVEFDSE1FTlRTIiB2YWx1ZT0iQXR0YWNobWVudHM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JDb250YWN0Ii8+DQoJCTx1aXRleHQgbmFtZT0iVEFCX1FVSVoiIHZhbHVlPSJRdWl6Ii8+DQoJCTx1aXRleHQgbmFtZT0iVEFCX09VVExJTkUiIHZhbHVlPSJPdXRsaW5lIi8+DQoJCTx1aXRleHQgbmFtZT0iVEFCX1RIVU1CIiB2YWx1ZT0iVGh1bWIiLz4NCgkJPHVpdGV4dCBuYW1lPSJUQUJfTk9URVMiIHZhbHVlPSJOb3RlcyIvPg0KCQk8dWl0ZXh0IG5hbWU9IlRBQl9TRUFSQ0giIHZhbHVlPSJTZWFyY2giLz4NCgkJPHVpdGV4dCBuYW1lPSJTTElERV9IRUFESU5HIiB2YWx1ZT0iU2xpZGUgVGl0bGUiLz4NCgkJPHVpdGV4dCBuYW1lPSJEVVJBVElPTl9IRUFESU5HIiB2YWx1ZT0iRHVyYXRpb24iLz4NCgkJPHVpdGV4dCBuYW1lPSJTRUFSQ0hfSEVBRElORyIgdmFsdWU9IlNlYXJjaCBmb3IgdGV4dDoiLz4NCgkJPHVpdGV4dCBuYW1lPSJUSFVNQl9IRUFESU5HIiB2YWx1ZT0iU2xpZGUiLz4NCgkJPHVpdGV4dCBuYW1lPSJUSFVNQl9JTkZPIiB2YWx1ZT0iU2xpZGUgVGl0bGUvRHVyYXRpb24iLz4NCgkJPHVpdGV4dCBuYW1lPSJBVFRBQ0hOQU1FX0hFQURJTkciIHZhbHVlPSJGaWxlIE5hbWUiLz4NCgkJPHVpdGV4dCBuYW1lPSJBVFRBQ0hTSVpFX0hFQURJTkciIHZhbHVlPSJTaXplIi8+DQoJCTx1aXRleHQgbmFtZT0iU0xJREVfTk9URVMiIHZhbHVlPSJTbGlkZSBOb3RlcyIvPg0KCQk8IS0tcXVpeiBwb2QgYW5kIG1lc3NhZ2UgYm94IHRleHRzLS0+DQoJCTx1aXRleHQgbmFtZT0iUVVJWlBPRF9RVUlaX0FUVEVNUFQiIHZhbHVlPSJRdWl6IEF0dGVtcHQ6Ii8+DQoJCTx1aXRleHQgbmFtZT0iUVVJWlBPRF9RVUlaX0FUVEVNUFRfVkFMVUUiIHZhbHVlPSIlbiBvZiAldCIvPg0KCQk8dWl0ZXh0IG5hbWU9IlFVSVpQT0RfUVVJWl9TQ09SRSIgdmFsdWU9IlNjb3JlZDoiLz4NCgkJPHVpdGV4dCBuYW1lPSJRVUlaUE9EX1FVSVpfUEFTU1NDT1JFIiB2YWx1ZT0iUGFzc2luZyBTY29yZToiLz4NCgkJPHVpdGV4dCBuYW1lPSJRVUlaUE9EX1FVSVpfTUFYU0NPUkUiIHZhbHVlPSJNYXggU2NvcmU6Ii8+DQoJCTx1aXRleHQgbmFtZT0iUVVJWlBPRF9RVUVTQVRNUFRfU1RSIiB2YWx1ZT0iQXR0ZW1wdDogJW4gb2YgJXQiLz4NCgkJPHVpdGV4dCBuYW1lPSJRVUlaUE9EX1FVRVNUWVBFX1NUUiIgdmFsdWU9IlR5cGU6ICVzIi8+DQoJCTx1aXRleHQgbmFtZT0iUVVJWlBPRF9RVUVTVFlQRV9HUkQiIHZhbHVlPSJHcmFkZWQiLz4NCgkJPHVpdGV4dCBuYW1lPSJRVUlaUE9EX1FVRVNUWVBFX1NWWSIgdmFsdWU9IlN1cnZleSIvPg0KCQk8dWl0ZXh0IG5hbWU9IlFVSVpQT0RfUVVJWkFUTVBUX0lORiIgdmFsdWU9IkluZmluaXRlIi8+DQoJCTx1aXRleHQgbmFtZT0iUVVJWlBPRF9RVUVTQVRNUFRfSU5GIiB2YWx1ZT0iSW5maW5pdGUiLz4NCgkJPHVpdGV4dCBuYW1lPSJXQVJOSU5HTVNHX1lFU1NUUklORyIgdmFsdWU9IlllcyIvPg0KCQk8dWl0ZXh0IG5hbWU9IldBUk5JTkdNU0dfTk9TVFJJTkciIHZhbHVlPSJObyIvPg0KCQk8dWl0ZXh0IG5hbWU9IldBUk5JTkdNU0dfVElUTEVTVFJJTkciIHZhbHVlPSJRdWl6IE5hdmlnYXRpb24gV2FybmluZyIvPg0KCQk8dWl0ZXh0IG5hbWU9IldBUk5JTkdNU0dfTVNHU1RSSU5HIiB2YWx1ZT0iVGhlcmUgYXJlIHVuLWF0dGVtcHRlZCBxdWVzdGlvbnMgaW4gdGhpcyBRdWl6LiYjeEE7JiN4QTtDbGlja2luZyBZZXMgd2lsbCB0YWtlIHlvdSBvdXQgb2YgdGhlIFF1aXouIENsaWNrIE5vIHRvIGNvbnRpbnVlIHRoZSBRdWl6LiIvPg0KCQk8dWl0ZXh0IG5hbWU9IklORk9STUFUSU9OX0gyNjRfRkxBU0hQTEFZRVIiIHZhbHVlPSJUaGUgY3VycmVudCB2ZXJzaW9uIG9mIEZsYXNoIFBsYXllciBpbnN0YWxsZWQgb24geW91ciBtYWNoaW5lIGRvZXMgbm90IHN1cHBvcnQgdGhpcyB2aWRlby4gQ2xpY2sgb24gdGhlIHZpZGVvIGFyZWEgdG8gZG93bmxvYWQgdGhlIGxhdGVzdC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lNob3cgc2lkZWJhciB0byBwYXJ0aWNpcGFudHMiLz4NCgkJPHVpdGV4dCBuYW1lPSJNVVRFIiB2YWx1ZT0iTXV0ZSIvPg0KCQk8dWl0ZXh0IG5hbWU9IkRPQ1dSQVBfVElUTEUiIHZhbHVlPSJQcmVzZW50ZXIgRmlsZSBBdHRhY2htZW50Ii8+DQoJCTx1aXRleHQgbmFtZT0iRE9DV1JBUF9NU0ciIHZhbHVlPSJTYXZlIHRvIE15IENvbXB1dGVyIi8+DQoJCTx1aXRleHQgbmFtZT0iRE9DV1JBUF9QUk9NUFQiIHZhbHVlPSJDbGljayB0byBEb3dubG9hZCIvPg0KCTwvbGFuZ3VhZ2U+DQoJPGxhbmd1YWdlIGlkPSJkZS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Gb2xpZSAlbiIvPg0KCQk8IS0tIHN1YnN0aXR1dGlvbjogJW4gPT0gc2xpZGUgbnVtYmVyIC0tPg0KCQk8IS0tIHN1YnN0aXR1dGlvbjogJXQgPT0gdG90YWwgc2xpZGUgY291bnQgLS0+DQoJCTx1aXRleHQgbmFtZT0iU0NSVUJCQVJTVEFUVVNfU0xJREVJTkZPIiB2YWx1ZT0iRm9saWUgJW4gLyAldCB8ICIvPg0KCQk8dWl0ZXh0IG5hbWU9IlNDUlVCQkFSU1RBVFVTX1NUT1BQRUQiIHZhbHVlPSJCZWVuZGV0Ii8+DQoJCTx1aXRleHQgbmFtZT0iU0NSVUJCQVJTVEFUVVNfUExBWUlORyIgdmFsdWU9IldpZWRlcmdhYmUiLz4NCgkJPHVpdGV4dCBuYW1lPSJTQ1JVQkJBUlNUQVRVU19OT0FVRElPIiB2YWx1ZT0iS2VpbiBBdWRpbyIvPg0KCQk8dWl0ZXh0IG5hbWU9IlNDUlVCQkFSU1RBVFVTX1ZJRFBMQVlJTkciIHZhbHVlPSJWaWRlbyB3aXJkIGFiZ2VzcGllbHQiLz4NCgkJPHVpdGV4dCBuYW1lPSJTQ1JVQkJBUlNUQVRVU19MT0FESU5HIiB2YWx1ZT0iTGFkZW4iLz4NCgkJPHVpdGV4dCBuYW1lPSJTQ1JVQkJBUlNUQVRVU19CVUZGRVJJTkciIHZhbHVlPSJQdWZmZXJuIi8+DQoJCTx1aXRleHQgbmFtZT0iU0NSVUJCQVJTVEFUVVNfUVVFU1RJT04iIHZhbHVlPSJGcmFnZSBiZWFudHdvcnRlbiIvPg0KCQk8dWl0ZXh0IG5hbWU9IlNDUlVCQkFSU1RBVFVTX1JFVklFV1FVSVoiIHZhbHVlPSJOb2NobWFscyBkdXJjaHNlaGVuIi8+DQoJCTwhLS0gc3Vic3RpdHV0aW9uOiAlbSA9PSBtaW51dGVzIHJlbWFpbmluZyAtLT4NCgkJPCEtLSBzdWJzdGl0dXRpb246ICVzID09IHNlY29uZHMgcmVtYWluaW5nIC0tPg0KCQk8dWl0ZXh0IG5hbWU9IkVMQVBTRUQiIHZhbHVlPSJSZXN0ZGF1ZXI6ICVtIE1pbnV0ZW4gJXMgU2VrdW5kZW4iLz4NCgkJPHVpdGV4dCBuYW1lPSJOT1RGT1VORCIgdmFsdWU9Ik5pY2h0cyBnZWZ1bmRlbiIvPg0KCQk8dWl0ZXh0IG5hbWU9IkFUVEFDSE1FTlRTIiB2YWx1ZT0iQW5sYWdlbiIvPg0KCQk8IS0tIHN1YnN0aXR1dGlvbjogJXAgPT0gY3VycmVudCBzcGVha2VyJ3MgdGl0bGUgLS0+DQoJCTx1aXRleHQgbmFtZT0iQklPV0lOX1RJVExFIiB2YWx1ZT0iU3ByZWNoZXI6ICVwIi8+DQoJCTx1aXRleHQgbmFtZT0iQklPQlROX1RJVExFIiB2YWx1ZT0iU3ByZWNoZXIiLz4NCgkJPHVpdGV4dCBuYW1lPSJESVZJREVSQlROX1RJVExFIiB2YWx1ZT0ifCIvPg0KCQk8dWl0ZXh0IG5hbWU9IkNPTlRBQ1RCVE5fVElUTEUiIHZhbHVlPSJLb250YWt0Ii8+DQoJCTx1aXRleHQgbmFtZT0iVEFCX1FVSVoiIHZhbHVlPSJRdWl6Ii8+DQoJCTx1aXRleHQgbmFtZT0iVEFCX09VVExJTkUiIHZhbHVlPSJTdHJ1a3R1ciIvPg0KCQk8dWl0ZXh0IG5hbWU9IlRBQl9USFVNQiIgdmFsdWU9Ik1pbmlhdHVyIi8+DQoJCTx1aXRleHQgbmFtZT0iVEFCX05PVEVTIiB2YWx1ZT0iTm90aXplbiIvPg0KCQk8dWl0ZXh0IG5hbWU9IlRBQl9TRUFSQ0giIHZhbHVlPSJTdWNoZW4iLz4NCgkJPHVpdGV4dCBuYW1lPSJTTElERV9IRUFESU5HIiB2YWx1ZT0iRm9saWVudGl0ZWwiLz4NCgkJPHVpdGV4dCBuYW1lPSJEVVJBVElPTl9IRUFESU5HIiB2YWx1ZT0iRGF1ZXIiLz4NCgkJPHVpdGV4dCBuYW1lPSJTRUFSQ0hfSEVBRElORyIgdmFsdWU9IlRleHQgc3VjaGVuOiIvPg0KCQk8dWl0ZXh0IG5hbWU9IlRIVU1CX0hFQURJTkciIHZhbHVlPSJGb2xpZSIvPg0KCQk8dWl0ZXh0IG5hbWU9IlRIVU1CX0lORk8iIHZhbHVlPSJGb2xpZW50aXRlbC9EYXVlciIvPg0KCQk8dWl0ZXh0IG5hbWU9IkFUVEFDSE5BTUVfSEVBRElORyIgdmFsdWU9IkRhdGVpbmFtZSIvPg0KCQk8dWl0ZXh0IG5hbWU9IkFUVEFDSFNJWkVfSEVBRElORyIgdmFsdWU9Ikdyw7bDn2UiLz4NCgkJPHVpdGV4dCBuYW1lPSJTTElERV9OT1RFUyIgdmFsdWU9IkZvbGllbm5vdGl6ZW4iLz4NCgkJPCEtLXF1aXogcG9kIGFuZCBtZXNzYWdlIGJveCB0ZXh0cy0tPg0KCQk8dWl0ZXh0IG5hbWU9IlFVSVpQT0RfUVVJWl9BVFRFTVBUIiB2YWx1ZT0iUXVpenZlcnN1Y2g6Ii8+DQoJCTx1aXRleHQgbmFtZT0iUVVJWlBPRF9RVUlaX0FUVEVNUFRfVkFMVUUiIHZhbHVlPSIlbiB2b24gJXQiLz4NCgkJPHVpdGV4dCBuYW1lPSJRVUlaUE9EX1FVSVpfU0NPUkUiIHZhbHVlPSJFcnJlaWNodDoiLz4NCgkJPHVpdGV4dCBuYW1lPSJRVUlaUE9EX1FVSVpfUEFTU1NDT1JFIiB2YWx1ZT0iTWluZGVzdHB1bmt0emFobDoiLz4NCgkJPHVpdGV4dCBuYW1lPSJRVUlaUE9EX1FVSVpfTUFYU0NPUkUiIHZhbHVlPSJNYXhpbWFsZSBQdW5rdHphaGw6Ii8+DQoJCTx1aXRleHQgbmFtZT0iUVVJWlBPRF9RVUVTQVRNUFRfU1RSIiB2YWx1ZT0iVmVyc3VjaDogJW4gdm9uICV0Ii8+DQoJCTx1aXRleHQgbmFtZT0iUVVJWlBPRF9RVUVTVFlQRV9TVFIiIHZhbHVlPSJUeXA6ICVzIi8+DQoJCTx1aXRleHQgbmFtZT0iUVVJWlBPRF9RVUVTVFlQRV9HUkQiIHZhbHVlPSJCZXdlcnRldCIvPg0KCQk8dWl0ZXh0IG5hbWU9IlFVSVpQT0RfUVVFU1RZUEVfU1ZZIiB2YWx1ZT0iVW1mcmFnZSIvPg0KCQk8dWl0ZXh0IG5hbWU9IlFVSVpQT0RfUVVJWkFUTVBUX0lORiIgdmFsdWU9IlVuZW5kbGljaCIvPg0KCQk8dWl0ZXh0IG5hbWU9IlFVSVpQT0RfUVVFU0FUTVBUX0lORiIgdmFsdWU9IlVuZW5kbGljaCIvPg0KCQk8dWl0ZXh0IG5hbWU9IldBUk5JTkdNU0dfWUVTU1RSSU5HIiB2YWx1ZT0iSmEiLz4NCgkJPHVpdGV4dCBuYW1lPSJXQVJOSU5HTVNHX05PU1RSSU5HIiB2YWx1ZT0iTmVpbiIvPg0KCQk8dWl0ZXh0IG5hbWU9IldBUk5JTkdNU0dfVElUTEVTVFJJTkciIHZhbHVlPSJRdWl6bmF2aWdhdGlvbnN3YXJudW5nIi8+DQoJCTx1aXRleHQgbmFtZT0iV0FSTklOR01TR19NU0dTVFJJTkciIHZhbHVlPSJJbiBkaWVzZW0gUXVpeiBnaWJ0IGVzIHVuYmVhbnR3b3J0ZXRlIEZyYWdlbi4mI3hBOyYjeEE7V2VubiBTaWUgYXVmICZxdW90O0phJnF1b3Q7IGtsaWNrZW4sIHdpcmQgZGFzIFF1aXogYmVlbmRldC4gS2xpY2tlbiBTaWUgYXVmICZxdW90O05laW4mcXVvdDssIHVtIG1pdCBkZW0gUXVpeiBmb3J0enVmYWhyZW4uIi8+DQoJCTx1aXRleHQgbmFtZT0iSU5GT1JNQVRJT05fSDI2NF9GTEFTSFBMQVlFUiIgdmFsdWU9IkRhcyBWaWRlbyB3aXJkIHZvbiBkZXIgbW9tZW50YW4gYXVmIGRpZXNlbSBDb21wdXRlciBpbnN0YWxsaWVydGVuIFZlcnNpb24gdm9uIEZsYXNoIFBsYXllciBuaWNodCB1bnRlcnN0w7x0enQuIEtsaWNrZW4gU2llIGF1ZiBkZW4gVmlkZW9iZXJlaWNoLCB1bSBkaWUgYWt0dWVsbGUgVmVyc2lvbiB2b24gRmxhc2ggUGxheWVyIGhlcnVudGVyenVsYWRlb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RGVuIFRlaWxuZWhtZXJuIGRpZSBTZWl0ZW5sZWlzdGUgYW56ZWlnZW4iLz4NCgkJPHVpdGV4dCBuYW1lPSJNVVRFIiB2YWx1ZT0iVG9uIGF1cyIvPg0KCQk8dWl0ZXh0IG5hbWU9IkRPQ1dSQVBfVElUTEUiIHZhbHVlPSJQcmVzZW50ZXItQW5oYW5nIi8+DQoJCTx1aXRleHQgbmFtZT0iRE9DV1JBUF9NU0ciIHZhbHVlPSJBdWYgbWVpbmVtIEFyYmVpdHNwbGF0eiBzcGVpY2hlcm4iLz4NCgkJPHVpdGV4dCBuYW1lPSJET0NXUkFQX1BST01QVCIgdmFsdWU9Ilp1bSBIZXJ1bnRlcmxhZGVuIGtsaWNrZW4iLz4NCgk8L2xhbmd1YWdlPg0KCTxsYW5ndWFnZSBpZD0iZn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RGlhcG9zaXRpdmUgJW4iLz4NCgkJPCEtLSBzdWJzdGl0dXRpb246ICVuID09IHNsaWRlIG51bWJlciAtLT4NCgkJPCEtLSBzdWJzdGl0dXRpb246ICV0ID09IHRvdGFsIHNsaWRlIGNvdW50IC0tPg0KCQk8dWl0ZXh0IG5hbWU9IlNDUlVCQkFSU1RBVFVTX1NMSURFSU5GTyIgdmFsdWU9IkRpYXBvc2l0aXZlICVuIC8gJXQgfCAiLz4NCgkJPHVpdGV4dCBuYW1lPSJTQ1JVQkJBUlNUQVRVU19TVE9QUEVEIiB2YWx1ZT0iQXJyw6p0w6llIi8+DQoJCTx1aXRleHQgbmFtZT0iU0NSVUJCQVJTVEFUVVNfUExBWUlORyIgdmFsdWU9IkxlY3R1cmUiLz4NCgkJPHVpdGV4dCBuYW1lPSJTQ1JVQkJBUlNUQVRVU19OT0FVRElPIiB2YWx1ZT0iUGFzIGRlIHNvbiIvPg0KCQk8dWl0ZXh0IG5hbWU9IlNDUlVCQkFSU1RBVFVTX1ZJRFBMQVlJTkciIHZhbHVlPSJMZWN0dXJlIHZpZMOpbyBlbiBjb3VycyIvPg0KCQk8dWl0ZXh0IG5hbWU9IlNDUlVCQkFSU1RBVFVTX0xPQURJTkciIHZhbHVlPSJDaGFyZ2VtZW50IGVuIGNvdXJzIi8+DQoJCTx1aXRleHQgbmFtZT0iU0NSVUJCQVJTVEFUVVNfQlVGRkVSSU5HIiB2YWx1ZT0iTWlzZSBlbiBtw6ltb2lyZSIvPg0KCQk8dWl0ZXh0IG5hbWU9IlNDUlVCQkFSU1RBVFVTX1FVRVNUSU9OIiB2YWx1ZT0iUsOpcG9uZHJlIMOgIGxhIHF1ZXN0aW9uIi8+DQoJCTx1aXRleHQgbmFtZT0iU0NSVUJCQVJTVEFUVVNfUkVWSUVXUVVJWiIgdmFsdWU9IlLDqXZpc2lvbiBkdSBxdWVzdGlvbm5haXJlIi8+DQoJCTwhLS0gc3Vic3RpdHV0aW9uOiAlbSA9PSBtaW51dGVzIHJlbWFpbmluZyAtLT4NCgkJPCEtLSBzdWJzdGl0dXRpb246ICVzID09IHNlY29uZHMgcmVtYWluaW5nIC0tPg0KCQk8dWl0ZXh0IG5hbWU9IkVMQVBTRUQiIHZhbHVlPSIlbSBtaW51dGVzICVzIHNlY29uZGVzIHJlc3RhbnRlcyIvPg0KCQk8dWl0ZXh0IG5hbWU9Ik5PVEZPVU5EIiB2YWx1ZT0iUmllbiB0cm91dsOpIi8+DQoJCTx1aXRleHQgbmFtZT0iQVRUQUNITUVOVFMiIHZhbHVlPSJQacOoY2VzIGpvaW50ZXMiLz4NCgkJPCEtLSBzdWJzdGl0dXRpb246ICVwID09IGN1cnJlbnQgc3BlYWtlcidzIHRpdGxlIC0tPg0KCQk8dWl0ZXh0IG5hbWU9IkJJT1dJTl9USVRMRSIgdmFsdWU9IkJpbyA6ICVwIi8+DQoJCTx1aXRleHQgbmFtZT0iQklPQlROX1RJVExFIiB2YWx1ZT0iQmlvIDoiLz4NCgkJPHVpdGV4dCBuYW1lPSJESVZJREVSQlROX1RJVExFIiB2YWx1ZT0ifCIvPg0KCQk8dWl0ZXh0IG5hbWU9IkNPTlRBQ1RCVE5fVElUTEUiIHZhbHVlPSJDb250YWN0Ii8+DQoJCTx1aXRleHQgbmFtZT0iVEFCX1FVSVoiIHZhbHVlPSJRdWl6Ii8+DQoJCTx1aXRleHQgbmFtZT0iVEFCX09VVExJTkUiIHZhbHVlPSJQbGFuIi8+DQoJCTx1aXRleHQgbmFtZT0iVEFCX1RIVU1CIiB2YWx1ZT0iRGlhcG9zIi8+DQoJCTx1aXRleHQgbmFtZT0iVEFCX05PVEVTIiB2YWx1ZT0iTm90ZXMiLz4NCgkJPHVpdGV4dCBuYW1lPSJUQUJfU0VBUkNIIiB2YWx1ZT0iUmVjaGVyY2hlIi8+DQoJCTx1aXRleHQgbmFtZT0iU0xJREVfSEVBRElORyIgdmFsdWU9IlRpdHJlIGRlIGxhIGRpYXBvc2l0aXZlIi8+DQoJCTx1aXRleHQgbmFtZT0iRFVSQVRJT05fSEVBRElORyIgdmFsdWU9IkR1csOpZSIvPg0KCQk8dWl0ZXh0IG5hbWU9IlNFQVJDSF9IRUFESU5HIiB2YWx1ZT0iUmVjaGVyY2hlIGRlIHRleHRlIDoiLz4NCgkJPHVpdGV4dCBuYW1lPSJUSFVNQl9IRUFESU5HIiB2YWx1ZT0iRGlhcG9zaXRpdmUiLz4NCgkJPHVpdGV4dCBuYW1lPSJUSFVNQl9JTkZPIiB2YWx1ZT0iVGl0cmUvZHVyw6llIi8+DQoJCTx1aXRleHQgbmFtZT0iQVRUQUNITkFNRV9IRUFESU5HIiB2YWx1ZT0iTm9tIGRlIGZpY2hpZXIiLz4NCgkJPHVpdGV4dCBuYW1lPSJBVFRBQ0hTSVpFX0hFQURJTkciIHZhbHVlPSJUYWlsbGUiLz4NCgkJPHVpdGV4dCBuYW1lPSJTTElERV9OT1RFUyIgdmFsdWU9IkNvbW1lbnRhaXJlcyBkZXMgZGlhcG9zaXRpdmVzIi8+DQoJCTwhLS1xdWl6IHBvZCBhbmQgbWVzc2FnZSBib3ggdGV4dHMtLT4NCgkJPHVpdGV4dCBuYW1lPSJRVUlaUE9EX1FVSVpfQVRURU1QVCIgdmFsdWU9IlRlbnRhdGl2ZSBkZSBxdWVzdGlvbm5haXJlIDoiLz4NCgkJPHVpdGV4dCBuYW1lPSJRVUlaUE9EX1FVSVpfQVRURU1QVF9WQUxVRSIgdmFsdWU9IiVuIHN1ciAldCIvPg0KCQk8dWl0ZXh0IG5hbWU9IlFVSVpQT0RfUVVJWl9TQ09SRSIgdmFsdWU9Ik5vdGUgb2J0ZW51ZSA6Ii8+DQoJCTx1aXRleHQgbmFtZT0iUVVJWlBPRF9RVUlaX1BBU1NTQ09SRSIgdmFsdWU9Ik5vdGUgZCdhZG1pc3NpYmlsaXTDqcKgOiIvPg0KCQk8dWl0ZXh0IG5hbWU9IlFVSVpQT0RfUVVJWl9NQVhTQ09SRSIgdmFsdWU9Ik5vdGUgbWF4aW1hbGUgOiIvPg0KCQk8dWl0ZXh0IG5hbWU9IlFVSVpQT0RfUVVFU0FUTVBUX1NUUiIgdmFsdWU9IlRlbnRhdGl2ZSA6ICVuIHN1ciAldCIvPg0KCQk8dWl0ZXh0IG5hbWU9IlFVSVpQT0RfUVVFU1RZUEVfU1RSIiB2YWx1ZT0iVHlwZTogJXMiLz4NCgkJPHVpdGV4dCBuYW1lPSJRVUlaUE9EX1FVRVNUWVBFX0dSRCIgdmFsdWU9Ik5vdMOpIi8+DQoJCTx1aXRleHQgbmFtZT0iUVVJWlBPRF9RVUVTVFlQRV9TVlkiIHZhbHVlPSJFbnF1w6p0ZSIvPg0KCQk8dWl0ZXh0IG5hbWU9IlFVSVpQT0RfUVVJWkFUTVBUX0lORiIgdmFsdWU9IklsbGltaXTDqSIvPg0KCQk8dWl0ZXh0IG5hbWU9IlFVSVpQT0RfUVVFU0FUTVBUX0lORiIgdmFsdWU9IklsbGltaXTDqSIvPg0KCQk8dWl0ZXh0IG5hbWU9IldBUk5JTkdNU0dfWUVTU1RSSU5HIiB2YWx1ZT0iT3VpIi8+DQoJCTx1aXRleHQgbmFtZT0iV0FSTklOR01TR19OT1NUUklORyIgdmFsdWU9Ik5vbiIvPg0KCQk8dWl0ZXh0IG5hbWU9IldBUk5JTkdNU0dfVElUTEVTVFJJTkciIHZhbHVlPSJBdmVydGlzc2VtZW50IGRlIG5hdmlnYXRpb24gZHUgcXVlc3Rpb25uYWlyZSIvPg0KCQk8dWl0ZXh0IG5hbWU9IldBUk5JTkdNU0dfTVNHU1RSSU5HIiB2YWx1ZT0iVm91cyBuJ2F2ZXogcGFzIHLDqXBvbmR1IMOgIGNlcnRhaW5lcyBxdWVzdGlvbnMgZGUgY2UgcXVlc3Rpb25uYWlyZS4mI3hBOyYjeEE7U2kgdm91cyBjbGlxdWV6IHN1ciBPdWksIHZvdXMgcXVpdHRlcmV6IGxlIHF1ZXN0aW9ubmFpcmUuIENsaXF1ZXogc3VyIE5vbiBwb3VyIGNvbnRpbnVlciBsZSBxdWVzdGlvbm5haXJlLiIvPg0KCQk8dWl0ZXh0IG5hbWU9IklORk9STUFUSU9OX0gyNjRfRkxBU0hQTEFZRVIiIHZhbHVlPSJMYSB2ZXJzaW9uIGRlIEZsYXNoIFBsYXllciBhY3R1ZWxsZW1lbnQgaW5zdGFsbMOpZSBzdXIgdm90cmUgbWFjaGluZSBuZSBwcmVuZCBwYXMgZW4gY2hhcmdlIGNlIHR5cGUgZGUgdmlkw6lvLiBDbGlxdWV6IHN1ciBsYSB6b25lIHZpZMOpbyBwb3VyIHTDqWzDqWNoYXJnZXIgbGEgZGVybmnDqHJlIHZlcnNpb24gZGU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250cmVyIGwnZW5jYWRyw6kgYXV4IHBhcnRpY2lwYW50cyIvPg0KCQk8dWl0ZXh0IG5hbWU9Ik1VVEUiIHZhbHVlPSJNdWV0Ii8+DQoJCTx1aXRleHQgbmFtZT0iRE9DV1JBUF9USVRMRSIgdmFsdWU9IlBpw6hjZSBqb2ludGUgUHJlc2VudGVyIi8+DQoJCTx1aXRleHQgbmFtZT0iRE9DV1JBUF9NU0ciIHZhbHVlPSJFbnJlZ2lzdHJlciBzdXIgbW9uIG9yZGluYXRldXIiLz4NCgkJPHVpdGV4dCBuYW1lPSJET0NXUkFQX1BST01QVCIgdmFsdWU9IkNsaXF1ZXIgcG91ciB0w6lsw6ljaGFyZ2VyIi8+DQoJPC9sYW5ndWFnZT4NCgk8bGFuZ3VhZ2UgaWQ9ImphIj4NCgkJPCEtLSBmb3JtYXQgZm9yIHVpZm9udCB2YWx1ZSBpcyAiZm9udCxzaXplLGlzYm9sZCxpc2l0YWxpYyxpc3NoYWRvd2VkIiAtLT4NCgkJPHVpZm9udCBuYW1lPSJGT05UX1FVSVpaSU5HIiB2YWx1ZT0iVmVyZGFuYSw5LGZhbHNlLGZhbHNlLGZhbHNlIi8+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+DQoJCTx1aWZvbnQgbmFtZT0iRk9OVF9VVElMU01FTlUiIHZhbHVlPSJWZXJkYW5hLDksdHJ1ZSxmYWxzZSxmYWxzZSIvPg0KCQk8dWlmb250IG5hbWU9IkZPTlRfVEFCUyIgdmFsdWU9IlZlcmRhbmEsMTAsZmFsc2UsZmFsc2UsZmFsc2UiLz4NCgkJPHVpZm9udCBuYW1lPSJGT05UX1BSRVNFTlRBVElPTk5BTUUiIHZhbHVlPSJWZXJkYW5hLDE1LGZhbHNlLGZhbHNlLHRydWUiLz4NCgkJPHVpZm9udCBuYW1lPSJGT05UX1BSRVNFTlRFUk5BTUUiIHZhbHVlPSJWZXJkYW5hLDE1LHRydWUsZmFsc2UsdHJ1ZSIvPg0KCQk8dWlmb250IG5hbWU9IkZPTlRfUFJFU0VOVEVSVElUTEUiIHZhbHVlPSJWZXJkYW5hLDEx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xMSxmYWxzZSxmYWxzZSx0cnVlIi8+DQoJCTx1aWZvbnQgbmFtZT0iRk9OVF9CSU9XSU4iIHZhbHVlPSJWZXJkYW5hLDExLGZhbHNlLGZhbHNlLGZhbHNlIi8+DQoJCTx1aWZvbnQgbmFtZT0iRk9OVF9MSVNUSEVBRElORyIgdmFsdWU9IlZlcmRhbmEsMTEsZmFsc2UsZmFsc2UsZmFsc2UiLz4NCgkJPHVpZm9udCBuYW1lPSJGT05UX1dJTlRJVExFIiB2YWx1ZT0iVmVyZGFuYSwxM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Ljgrnjg6njgqTjg4kgOiAlbiIvPg0KCQk8IS0tIHN1YnN0aXR1dGlvbjogJW4gPT0gc2xpZGUgbnVtYmVyIC0tPg0KCQk8IS0tIHN1YnN0aXR1dGlvbjogJXQgPT0gdG90YWwgc2xpZGUgY291bnQgLS0+DQoJCTx1aXRleHQgbmFtZT0iU0NSVUJCQVJTVEFUVVNfU0xJREVJTkZPIiB2YWx1ZT0i44K544Op44Kk44OJIDogJW4gLyAldCB8ICIvPg0KCQk8dWl0ZXh0IG5hbWU9IlNDUlVCQkFSU1RBVFVTX1NUT1BQRUQiIHZhbHVlPSLlgZzmraIiLz4NCgkJPHVpdGV4dCBuYW1lPSJTQ1JVQkJBUlNUQVRVU19QTEFZSU5HIiB2YWx1ZT0i5YaN55Sf5LitIi8+DQoJCTx1aXRleHQgbmFtZT0iU0NSVUJCQVJTVEFUVVNfTk9BVURJTyIgdmFsdWU9Iumfs+WjsOOBquOBlyIvPg0KCQk8dWl0ZXh0IG5hbWU9IlNDUlVCQkFSU1RBVFVTX1ZJRFBMQVlJTkciIHZhbHVlPSLjg5Pjg4fjgqrlho3nlJ/kuK0iLz4NCgkJPHVpdGV4dCBuYW1lPSJTQ1JVQkJBUlNUQVRVU19MT0FESU5HIiB2YWx1ZT0i44Ot44O844OJ5LitIi8+DQoJCTx1aXRleHQgbmFtZT0iU0NSVUJCQVJTVEFUVVNfQlVGRkVSSU5HIiB2YWx1ZT0i44OQ44OD44OV44Kh5LitIi8+DQoJCTx1aXRleHQgbmFtZT0iU0NSVUJCQVJTVEFUVVNfUVVFU1RJT04iIHZhbHVlPSLos6rllY/jgavnrZTjgYjjgabkuIvjgZXjgYQiLz4NCgkJPHVpdGV4dCBuYW1lPSJTQ1JVQkJBUlNUQVRVU19SRVZJRVdRVUlaIiB2YWx1ZT0i44Kv44Kk44K644KS44Os44OT44Ol44O844GX44Gm44GE44G+44GZIi8+DQoJCTwhLS0gc3Vic3RpdHV0aW9uOiAlbSA9PSBtaW51dGVzIHJlbWFpbmluZyAtLT4NCgkJPCEtLSBzdWJzdGl0dXRpb246ICVzID09IHNlY29uZHMgcmVtYWluaW5nIC0tPg0KCQk8dWl0ZXh0IG5hbWU9IkVMQVBTRUQiIHZhbHVlPSLmrovjgoogOiAlbSDliIYgJXMg56eSIi8+DQoJCTx1aXRleHQgbmFtZT0iTk9URk9VTkQiIHZhbHVlPSLkvZXjgoLopovjgaTjgYvjgorjgb7jgZvjgpMiLz4NCgkJPHVpdGV4dCBuYW1lPSJBVFRBQ0hNRU5UUyIgdmFsdWU9Iua3u+S7mCIvPg0KCQk8IS0tIHN1YnN0aXR1dGlvbjogJXAgPT0gY3VycmVudCBzcGVha2VyJ3MgdGl0bGUgLS0+DQoJCTx1aXRleHQgbmFtZT0iQklPV0lOX1RJVExFIiB2YWx1ZT0i57WM5q20IDogJXAiLz4NCgkJPHVpdGV4dCBuYW1lPSJCSU9CVE5fVElUTEUiIHZhbHVlPSLntYzmrbQiLz4NCgkJPHVpdGV4dCBuYW1lPSJESVZJREVSQlROX1RJVExFIiB2YWx1ZT0ifCIvPg0KCQk8dWl0ZXh0IG5hbWU9IkNPTlRBQ1RCVE5fVElUTEUiIHZhbHVlPSLjgYrllY/jgYTlkIjjgo/jgZsiLz4NCgkJPHVpdGV4dCBuYW1lPSJUQUJfUVVJWiIgdmFsdWU9IuOCr+OCpOOCuiIvPg0KCQk8dWl0ZXh0IG5hbWU9IlRBQl9PVVRMSU5FIiB2YWx1ZT0i44Ki44Km44OI44Op44Kk44OzIi8+DQoJCTx1aXRleHQgbmFtZT0iVEFCX1RIVU1CIiB2YWx1ZT0i44K144Og44ON44O844OrIi8+DQoJCTx1aXRleHQgbmFtZT0iVEFCX05PVEVTIiB2YWx1ZT0i44OO44O844OIIi8+DQoJCTx1aXRleHQgbmFtZT0iVEFCX1NFQVJDSCIgdmFsdWU9IuaknOe0oiIvPg0KCQk8dWl0ZXh0IG5hbWU9IlNMSURFX0hFQURJTkciIHZhbHVlPSLjgrnjg6njgqTjg4njgr/jgqTjg4jjg6siLz4NCgkJPHVpdGV4dCBuYW1lPSJEVVJBVElPTl9IRUFESU5HIiB2YWx1ZT0i6ZW344GVIi8+DQoJCTx1aXRleHQgbmFtZT0iU0VBUkNIX0hFQURJTkciIHZhbHVlPSLmpJzntKLjgZnjgovjg4bjgq3jgrnjg4ggOiAiLz4NCgkJPHVpdGV4dCBuYW1lPSJUSFVNQl9IRUFESU5HIiB2YWx1ZT0i44K544Op44Kk44OJIi8+DQoJCTx1aXRleHQgbmFtZT0iVEhVTUJfSU5GTyIgdmFsdWU9IuOCueODqeOCpOODieOCv+OCpOODiOODqyAvIOmVt+OBlSIvPg0KCQk8dWl0ZXh0IG5hbWU9IkFUVEFDSE5BTUVfSEVBRElORyIgdmFsdWU9IuODleOCoeOCpOODq+WQjSIvPg0KCQk8dWl0ZXh0IG5hbWU9IkFUVEFDSFNJWkVfSEVBRElORyIgdmFsdWU9IuOCteOCpOOCuiIvPg0KCQk8dWl0ZXh0IG5hbWU9IlNMSURFX05PVEVTIiB2YWx1ZT0i44K544Op44Kk44OJ44OO44O844OIIi8+DQoJCTwhLS1xdWl6IHBvZCBhbmQgbWVzc2FnZSBib3ggdGV4dHMtLT4NCgkJPHVpdGV4dCBuYW1lPSJRVUlaUE9EX1FVSVpfQVRURU1QVCIgdmFsdWU9IuOCr+OCpOOCuuippuihjOWbnuaVsCA6ICIvPg0KCQk8dWl0ZXh0IG5hbWU9IlFVSVpQT0RfUVVJWl9BVFRFTVBUX1ZBTFVFIiB2YWx1ZT0iJW4gLyAldCIvPg0KCQk8dWl0ZXh0IG5hbWU9IlFVSVpQT0RfUVVJWl9TQ09SRSIgdmFsdWU9IuOCueOCs+OCoiA6ICIvPg0KCQk8dWl0ZXh0IG5hbWU9IlFVSVpQT0RfUVVJWl9QQVNTU0NPUkUiIHZhbHVlPSLlkIjmoLzngrkgOiIvPg0KCQk8dWl0ZXh0IG5hbWU9IlFVSVpQT0RfUVVJWl9NQVhTQ09SRSIgdmFsdWU9IuacgOmrmOW+l+eCuSA6ICIvPg0KCQk8dWl0ZXh0IG5hbWU9IlFVSVpQT0RfUVVFU0FUTVBUX1NUUiIgdmFsdWU9IuippuihjOWbnuaVsCA6ICVuIC8gJXQiLz4NCgkJPHVpdGV4dCBuYW1lPSJRVUlaUE9EX1FVRVNUWVBFX1NUUiIgdmFsdWU9IuOCv+OCpOODlyA6ICVzIi8+DQoJCTx1aXRleHQgbmFtZT0iUVVJWlBPRF9RVUVTVFlQRV9HUkQiIHZhbHVlPSLoqZXkvqEiLz4NCgkJPHVpdGV4dCBuYW1lPSJRVUlaUE9EX1FVRVNUWVBFX1NWWSIgdmFsdWU9IuOCouODs+OCseODvOODiCIvPg0KCQk8dWl0ZXh0IG5hbWU9IlFVSVpQT0RfUVVJWkFUTVBUX0lORiIgdmFsdWU9IueEoeWItumZkCIvPg0KCQk8dWl0ZXh0IG5hbWU9IlFVSVpQT0RfUVVFU0FUTVBUX0lORiIgdmFsdWU9IueEoeWItumZkCIvPg0KCQk8dWl0ZXh0IG5hbWU9IldBUk5JTkdNU0dfWUVTU1RSSU5HIiB2YWx1ZT0i44Gv44GEIi8+DQoJCTx1aXRleHQgbmFtZT0iV0FSTklOR01TR19OT1NUUklORyIgdmFsdWU9IuOBhOOBhOOBiCIvPg0KCQk8dWl0ZXh0IG5hbWU9IldBUk5JTkdNU0dfVElUTEVTVFJJTkciIHZhbHVlPSLjgq/jgqTjgrrjga7jg4rjg5PjgrLjg7zjgrfjg6fjg7PjgavplqLjgZnjgovorablkYoiLz4NCgkJPHVpdGV4dCBuYW1lPSJXQVJOSU5HTVNHX01TR1NUUklORyIgdmFsdWU9IuOBk+OBruOCr+OCpOOCuuOBq+OBr+OAgeOBvuOBoOino+etlOOBl+OBpuOBhOOBquOBhOizquWVj+OBjOOBguOCiuOBvuOBmeOAgiYjeEE7JiN4QTsg44Kv44Kk44K644KS57WC5LqG44GZ44KL44Gr44Gv44CB44CM44Gv44GE44CN44KS44Kv44Oq44OD44Kv44GX44G+44GZ44CC44Kv44Kk44K644KS57aa6KGM44GZ44KL44Gr44Gv44CB44CM44GE44GE44GI44CN44KS44Kv44Oq44OD44Kv44GX44G+44GZ44CCIi8+DQoJCTx1aXRleHQgbmFtZT0iSU5GT1JNQVRJT05fSDI2NF9GTEFTSFBMQVlFUiIgdmFsdWU9IuOBiuS9v+OBhOOBruOCs+ODs+ODlOODpeODvOOCv+OBq+ePvuWcqOOCpOODs+OCueODiOODvOODq+OBleOCjOOBpuOBhOOCiyBGbGFzaCBQbGF5ZXIg44Gu44OQ44O844K444On44Oz44Gv44CB44GT44Gu44OT44OH44Kq44KS44K144Od44O844OI44GX44Gm44GE44G+44Gb44KT44CC5pyA5paw44GuIEZsYXNoIFBsYXllciDjgpLjg4Djgqbjg7Pjg63jg7zjg4njgZnjgovjgavjga/jgIHjg5Pjg4fjgqrpoJjln5/jgpLjgq/jg6rjg4Pjgq/jgZfjgabjgY/jgaDjgZXjgYT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44K144Kk44OJ44OQ44O844KS5Y+C5Yqg6ICF44Gr6KaL44Gb44KLIi8+DQoJCTx1aXRleHQgbmFtZT0iTVVURSIgdmFsdWU9IuODn+ODpeODvOODiCIvPg0KCQk8dWl0ZXh0IG5hbWU9IkRPQ1dSQVBfVElUTEUiIHZhbHVlPSJQcmVzZW50ZXIg5re75LuY44OV44Kh44Kk44OrIi8+DQoJCTx1aXRleHQgbmFtZT0iRE9DV1JBUF9NU0ciIHZhbHVlPSLjg57jgqTjgrPjg7Pjg5Tjg6Xjg7zjgr/jgavkv53lrZgiLz4NCgkJPHVpdGV4dCBuYW1lPSJET0NXUkFQX1BST01QVCIgdmFsdWU9IuOCr+ODquODg+OCr+OBl+OBpuODgOOCpuODs+ODreODvOODiSIvPg0KCTwvbGFuZ3VhZ2U+DQoJPGxhbmd1YWdlIGlkPSJrbyI+DQoJCTwhLS0gZm9ybWF0IGZvciB1aWZvbnQgdmFsdWUgaXMgImZvbnQsc2l6ZSxpc2JvbGQsaXNpdGFsaWMsaXNzaGFkb3dlZCIgLS0+DQoJCTx1aWZvbnQgbmFtZT0iRk9OVF9RVUlaWklORyIgdmFsdWU9IlZlcmRhbmEsOSxmYWxzZSxmYWxzZSxmYWxzZSIvPg0KCQk8dWlmb250IG5hbWU9IkZPTlRfU0NSVUJTVEFUVVMiIHZhbHVlPSJWZXJkYW5hLDExLGZhbHNlLGZhbHNlLHRydWUiLz4NCgkJPHVpZm9udCBuYW1lPSJGT05UX1NDUlVCVElNRSIgdmFsdWU9IlZlcmRhbmEsOSxmYWxzZSxmYWxzZSx0cnVlIi8+DQoJCTx1aWZvbnQgbmFtZT0iRk9OVF9FTEFQU0VEVElNRSIgdmFsdWU9IlZlcmRhbmEsMTEsdHJ1ZSxmYWxzZSxmYWxzZSIvPg0KCQk8dWlmb250IG5hbWU9IkZPTlRfVVRJTFNNRU5VIiB2YWx1ZT0iVmVyZGFuYSw5LHRydWUsZmFsc2UsZmFsc2UiLz4NCgkJPHVpZm9udCBuYW1lPSJGT05UX1RBQlMiIHZhbHVlPSJWZXJkYW5hLDExLGZhbHNlLGZhbHNlLGZhbHNlIi8+DQoJCTx1aWZvbnQgbmFtZT0iRk9OVF9QUkVTRU5UQVRJT05OQU1FIiB2YWx1ZT0iVmVyZGFuYSwxNSxmYWxzZSxmYWxzZSx0cnVlIi8+DQoJCTx1aWZvbnQgbmFtZT0iRk9OVF9QUkVTRU5URVJOQU1FIiB2YWx1ZT0iVmVyZGFuYSwxNSx0cnVlLGZhbHNlLHRydWUiLz4NCgkJPHVpZm9udCBuYW1lPSJGT05UX1BSRVNFTlRFUlRJVExFIiB2YWx1ZT0iVmVyZGFuYSwxMSxmYWxzZSxmYWxzZSx0cnVlIi8+DQoJCTx1aWZvbnQgbmFtZT0iRk9OVF9CSU9CVE4iIHZhbHVlPSJWZXJkYW5hLDEx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MTEsZmFsc2UsZmFsc2UsdHJ1ZSIvPg0KCQk8dWlmb250IG5hbWU9IkZPTlRfQklPV0lOIiB2YWx1ZT0iVmVyZGFuYSwxMSxmYWxzZSxmYWxzZSxmYWxzZSIvPg0KCQk8dWlmb250IG5hbWU9IkZPTlRfTElTVEhFQURJTkciIHZhbHVlPSJWZXJkYW5hLDExLGZhbHNlLGZhbHNlLGZhbHNlIi8+DQoJCTx1aWZvbnQgbmFtZT0iRk9OVF9XSU5USVRMRSIgdmFsdWU9IlZlcmRhbmEsMTE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7Iqs65287J2065OcICVuIi8+DQoJCTwhLS0gc3Vic3RpdHV0aW9uOiAlbiA9PSBzbGlkZSBudW1iZXIgLS0+DQoJCTwhLS0gc3Vic3RpdHV0aW9uOiAldCA9PSB0b3RhbCBzbGlkZSBjb3VudCAtLT4NCgkJPHVpdGV4dCBuYW1lPSJTQ1JVQkJBUlNUQVRVU19TTElERUlORk8iIHZhbHVlPSLsiqzrnbzsnbTrk5wgJW4gLyAldCB8ICIvPg0KCQk8dWl0ZXh0IG5hbWU9IlNDUlVCQkFSU1RBVFVTX1NUT1BQRUQiIHZhbHVlPSLspJHsp4DrkKgiLz4NCgkJPHVpdGV4dCBuYW1lPSJTQ1JVQkJBUlNUQVRVU19QTEFZSU5HIiB2YWx1ZT0i7J6s7IOdIi8+DQoJCTx1aXRleHQgbmFtZT0iU0NSVUJCQVJTVEFUVVNfTk9BVURJTyIgdmFsdWU9IuyYpOuUlOyYpCDsl4bsnYwiLz4NCgkJPHVpdGV4dCBuYW1lPSJTQ1JVQkJBUlNUQVRVU19WSURQTEFZSU5HIiB2YWx1ZT0i67mE65SU7JikIOyerOyDnSDspJEiLz4NCgkJPHVpdGV4dCBuYW1lPSJTQ1JVQkJBUlNUQVRVU19MT0FESU5HIiB2YWx1ZT0i66Gc65SpIi8+DQoJCTx1aXRleHQgbmFtZT0iU0NSVUJCQVJTVEFUVVNfQlVGRkVSSU5HIiB2YWx1ZT0i67KE7Y2866eBIi8+DQoJCTx1aXRleHQgbmFtZT0iU0NSVUJCQVJTVEFUVVNfUVVFU1RJT04iIHZhbHVlPSLsp4jrrLjsl5Ag64u17ZWY6riwIi8+DQoJCTx1aXRleHQgbmFtZT0iU0NSVUJCQVJTVEFUVVNfUkVWSUVXUVVJWiIgdmFsdWU9IuyniOusuCDri6Tsi5zrs7TquLAiLz4NCgkJPCEtLSBzdWJzdGl0dXRpb246ICVtID09IG1pbnV0ZXMgcmVtYWluaW5nIC0tPg0KCQk8IS0tIHN1YnN0aXR1dGlvbjogJXMgPT0gc2Vjb25kcyByZW1haW5pbmcgLS0+DQoJCTx1aXRleHQgbmFtZT0iRUxBUFNFRCIgdmFsdWU9IiVt67aEICVz7LSIIOuCqOydjCIvPg0KCQk8dWl0ZXh0IG5hbWU9Ik5PVEZPVU5EIiB2YWx1ZT0i7JeG7J2MIi8+DQoJCTx1aXRleHQgbmFtZT0iQVRUQUNITUVOVFMiIHZhbHVlPSLssqjrtoAg7YyM7J28Ii8+DQoJCTwhLS0gc3Vic3RpdHV0aW9uOiAlcCA9PSBjdXJyZW50IHNwZWFrZXIncyB0aXRsZSAtLT4NCgkJPHVpdGV4dCBuYW1lPSJCSU9XSU5fVElUTEUiIHZhbHVlPSLqsr3roKUg7IaM6rCcOiAlcCIvPg0KCQk8dWl0ZXh0IG5hbWU9IkJJT0JUTl9USVRMRSIgdmFsdWU9IuqyveugpSDshozqsJwiLz4NCgkJPHVpdGV4dCBuYW1lPSJESVZJREVSQlROX1RJVExFIiB2YWx1ZT0ifCIvPg0KCQk8dWl0ZXh0IG5hbWU9IkNPTlRBQ1RCVE5fVElUTEUiIHZhbHVlPSLsl7Drnb3sspgiLz4NCgkJPHVpdGV4dCBuYW1lPSJUQUJfUVVJWiIgdmFsdWU9Iu2AtOymiCIvPg0KCQk8dWl0ZXh0IG5hbWU9IlRBQl9PVVRMSU5FIiB2YWx1ZT0i6rCc7JqUIi8+DQoJCTx1aXRleHQgbmFtZT0iVEFCX1RIVU1CIiB2YWx1ZT0i7LaV7IaM7YyQIi8+DQoJCTx1aXRleHQgbmFtZT0iVEFCX05PVEVTIiB2YWx1ZT0i64W47Yq4Ii8+DQoJCTx1aXRleHQgbmFtZT0iVEFCX1NFQVJDSCIgdmFsdWU9IuqygOyDiSIvPg0KCQk8dWl0ZXh0IG5hbWU9IlNMSURFX0hFQURJTkciIHZhbHVlPSLsiqzrnbzsnbTrk5wg7KCc66qpIi8+DQoJCTx1aXRleHQgbmFtZT0iRFVSQVRJT05fSEVBRElORyIgdmFsdWU9IuyerOyDneyLnOqwhCIvPg0KCQk8dWl0ZXh0IG5hbWU9IlNFQVJDSF9IRUFESU5HIiB2YWx1ZT0i7YWN7Iqk7Yq4IOqygOyDiToiLz4NCgkJPHVpdGV4dCBuYW1lPSJUSFVNQl9IRUFESU5HIiB2YWx1ZT0i7Iqs65287J2065OcIi8+DQoJCTx1aXRleHQgbmFtZT0iVEhVTUJfSU5GTyIgdmFsdWU9IuygnOuqqS/snqzsg53si5zqsIQiLz4NCgkJPHVpdGV4dCBuYW1lPSJBVFRBQ0hOQU1FX0hFQURJTkciIHZhbHVlPSLtjIzsnbwg7J2066aEIi8+DQoJCTx1aXRleHQgbmFtZT0iQVRUQUNIU0laRV9IRUFESU5HIiB2YWx1ZT0i7YGs6riwIi8+DQoJCTx1aXRleHQgbmFtZT0iU0xJREVfTk9URVMiIHZhbHVlPSLsiqzrnbzsnbTrk5wg64W47Yq4Ii8+DQoJCTwhLS1xdWl6IHBvZCBhbmQgbWVzc2FnZSBib3ggdGV4dHMtLT4NCgkJPHVpdGV4dCBuYW1lPSJRVUlaUE9EX1FVSVpfQVRURU1QVCIgdmFsdWU9Iu2AtOymiCDsi5zrj4Qg7Zqf7IiYOiIvPg0KCQk8dWl0ZXh0IG5hbWU9IlFVSVpQT0RfUVVJWl9BVFRFTVBUX1ZBTFVFIiB2YWx1ZT0iJW4vJXQiLz4NCgkJPHVpdGV4dCBuYW1lPSJRVUlaUE9EX1FVSVpfU0NPUkUiIHZhbHVlPSLrk53soJA6Ii8+DQoJCTx1aXRleHQgbmFtZT0iUVVJWlBPRF9RVUlaX1BBU1NTQ09SRSIgdmFsdWU9Iu2GteqzvCDsoJDsiJg6Ii8+DQoJCTx1aXRleHQgbmFtZT0iUVVJWlBPRF9RVUlaX01BWFNDT1JFIiB2YWx1ZT0i7LWc6rOgIOygkOyImDoiLz4NCgkJPHVpdGV4dCBuYW1lPSJRVUlaUE9EX1FVRVNBVE1QVF9TVFIiIHZhbHVlPSLsi5zrj4Qg7Zqf7IiYOiAlbi8ldCIvPg0KCQk8dWl0ZXh0IG5hbWU9IlFVSVpQT0RfUVVFU1RZUEVfU1RSIiB2YWx1ZT0i7Jyg7ZiVOiAlcyIvPg0KCQk8dWl0ZXh0IG5hbWU9IlFVSVpQT0RfUVVFU1RZUEVfR1JEIiB2YWx1ZT0i7KCQ7IiYIOunpOq4sOq4sCDsmYTro4wiLz4NCgkJPHVpdGV4dCBuYW1lPSJRVUlaUE9EX1FVRVNUWVBFX1NWWSIgdmFsdWU9IuyEpOusuCDsobDsgqwiLz4NCgkJPHVpdGV4dCBuYW1lPSJRVUlaUE9EX1FVSVpBVE1QVF9JTkYiIHZhbHVlPSLrrLTtlZwiLz4NCgkJPHVpdGV4dCBuYW1lPSJRVUlaUE9EX1FVRVNBVE1QVF9JTkYiIHZhbHVlPSLrrLTtlZwiLz4NCgkJPHVpdGV4dCBuYW1lPSJXQVJOSU5HTVNHX1lFU1NUUklORyIgdmFsdWU9IuyYiCIvPg0KCQk8dWl0ZXh0IG5hbWU9IldBUk5JTkdNU0dfTk9TVFJJTkciIHZhbHVlPSLslYTri4jsmKQiLz4NCgkJPHVpdGV4dCBuYW1lPSJXQVJOSU5HTVNHX1RJVExFU1RSSU5HIiB2YWx1ZT0i7YC07KaIIOuCtOu5hOqyjOydtOyFmCDqsr3qs6AiLz4NCgkJPHVpdGV4dCBuYW1lPSJXQVJOSU5HTVNHX01TR1NUUklORyIgdmFsdWU9IuydtCDtgLTspojsl5DshJwg7Iuc64+E7ZWY7KeAIOyViuydgCDsp4jrrLjsnbQg7J6I7Iq164uI64ukLiYjeEE7JiN4QTvtgLTspojrpbwg7KKF66OM7ZWY66Ck66m0IFvsmIhd66W8IO2BtOumre2VmOqzoCwg7YC07KaI66W8IOqzhOyGje2VmOugpOuptCBb7JWE64uI7JikXeulvCDtgbTrpq3tlZjsi63si5zsmKQuIi8+DQoJCTx1aXRleHQgbmFtZT0iSU5GT1JNQVRJT05fSDI2NF9GTEFTSFBMQVlFUiIgdmFsdWU9IuyLnOyKpO2FnOyXkCDshKTsuZjrkJjslrQg7J6I64qUIO2YhOyerCDrsoTsoITsnZggRmxhc2ggUGxheWVy64qUIOydtCDruYTrlJTsmKTrpbwg7KeA7JuQ7ZWY7KeAIOyViuyKteuLiOuLpC4g7LWc7IugIEZsYXNoIFBsYXllcuulvCDri6TsmrTroZzrk5ztlZjroKTrqbQg67mE65SU7JikIOyYgeyXreydhCDtgbTrpq3tlZjsi63si5zsmKQ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uywuOyXrOyekOyXkOqyjCDshLjroZwg66eJ64yAIOuztOydtOq4sCIvPg0KCQk8dWl0ZXh0IG5hbWU9Ik1VVEUiIHZhbHVlPSLsnYzshozqsbAiLz4NCgkJPHVpdGV4dCBuYW1lPSJET0NXUkFQX1RJVExFIiB2YWx1ZT0iUHJlc2VudGVyIO2MjOydvCDssqjrtoAiLz4NCgkJPHVpdGV4dCBuYW1lPSJET0NXUkFQX01TRyIgdmFsdWU9IuuCtCDsu7Ttk6jthLDsl5Ag7KCA7J6lIi8+DQoJCTx1aXRleHQgbmFtZT0iRE9DV1JBUF9QUk9NUFQiIHZhbHVlPSLtgbTrpq3tlZjsl6wg64uk7Jq066Gc65OcIi8+DQoJPC9sYW5ndWFnZT4NCgk8bGFuZ3VhZ2UgaWQ9ImVz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kRpYXBvc2l0aXZhICVuIi8+DQoJCTwhLS0gc3Vic3RpdHV0aW9uOiAlbiA9PSBzbGlkZSBudW1iZXIgLS0+DQoJCTwhLS0gc3Vic3RpdHV0aW9uOiAldCA9PSB0b3RhbCBzbGlkZSBjb3VudCAtLT4NCgkJPHVpdGV4dCBuYW1lPSJTQ1JVQkJBUlNUQVRVU19TTElERUlORk8iIHZhbHVlPSJEaWFwb3NpdGl2YSAlbiAvICV0IHwgIi8+DQoJCTx1aXRleHQgbmFtZT0iU0NSVUJCQVJTVEFUVVNfU1RPUFBFRCIgdmFsdWU9IkRldGVuaWRhIi8+DQoJCTx1aXRleHQgbmFtZT0iU0NSVUJCQVJTVEFUVVNfUExBWUlORyIgdmFsdWU9IlJlcHJvZHVjaWVuZG8iLz4NCgkJPHVpdGV4dCBuYW1lPSJTQ1JVQkJBUlNUQVRVU19OT0FVRElPIiB2YWx1ZT0iU2luIHNvbmlkbyIvPg0KCQk8dWl0ZXh0IG5hbWU9IlNDUlVCQkFSU1RBVFVTX1ZJRFBMQVlJTkciIHZhbHVlPSJWw61kZW8gZW4gcmVwcm9kLiIvPg0KCQk8dWl0ZXh0IG5hbWU9IlNDUlVCQkFSU1RBVFVTX0xPQURJTkciIHZhbHVlPSJDYXJnYW5kbyIvPg0KCQk8dWl0ZXh0IG5hbWU9IlNDUlVCQkFSU1RBVFVTX0JVRkZFUklORyIgdmFsdWU9IkFsbWFjZW5hbmRvIGVuIGLDumZlciIvPg0KCQk8dWl0ZXh0IG5hbWU9IlNDUlVCQkFSU1RBVFVTX1FVRVNUSU9OIiB2YWx1ZT0iQ29udGVzdGFyIHByZWd1bnRhIi8+DQoJCTx1aXRleHQgbmFtZT0iU0NSVUJCQVJTVEFUVVNfUkVWSUVXUVVJWiIgdmFsdWU9IlJldmlzYW5kbyBwcnVlYmEiLz4NCgkJPCEtLSBzdWJzdGl0dXRpb246ICVtID09IG1pbnV0ZXMgcmVtYWluaW5nIC0tPg0KCQk8IS0tIHN1YnN0aXR1dGlvbjogJXMgPT0gc2Vjb25kcyByZW1haW5pbmcgLS0+DQoJCTx1aXRleHQgbmFtZT0iRUxBUFNFRCIgdmFsdWU9IiVtIG1pbnV0b3MgJXMgc2VndW5kb3MgcmVzdGFudGVzIi8+DQoJCTx1aXRleHQgbmFtZT0iTk9URk9VTkQiIHZhbHVlPSJObyBzZSBoYSBlbmNvbnRyYWRvIG5hZGEiLz4NCgkJPHVpdGV4dCBuYW1lPSJBVFRBQ0hNRU5UUyIgdmFsdWU9IkFyY2hpdm9zIGFkanVudG9zIi8+DQoJCTwhLS0gc3Vic3RpdHV0aW9uOiAlcCA9PSBjdXJyZW50IHNwZWFrZXIncyB0aXRsZSAtLT4NCgkJPHVpdGV4dCBuYW1lPSJCSU9XSU5fVElUTEUiIHZhbHVlPSJCaW9ncmFmw61hOiAlcCIvPg0KCQk8dWl0ZXh0IG5hbWU9IkJJT0JUTl9USVRMRSIgdmFsdWU9IkJpb2dyYWbDrWEiLz4NCgkJPHVpdGV4dCBuYW1lPSJESVZJREVSQlROX1RJVExFIiB2YWx1ZT0ifCIvPg0KCQk8dWl0ZXh0IG5hbWU9IkNPTlRBQ1RCVE5fVElUTEUiIHZhbHVlPSJDb250YWN0byIvPg0KCQk8dWl0ZXh0IG5hbWU9IlRBQl9RVUlaIiB2YWx1ZT0iUHJ1ZWJhIi8+DQoJCTx1aXRleHQgbmFtZT0iVEFCX09VVExJTkUiIHZhbHVlPSJDb250b3JubyIvPg0KCQk8dWl0ZXh0IG5hbWU9IlRBQl9USFVNQiIgdmFsdWU9Ik1pbmlhdC4iLz4NCgkJPHVpdGV4dCBuYW1lPSJUQUJfTk9URVMiIHZhbHVlPSJOb3RhcyIvPg0KCQk8dWl0ZXh0IG5hbWU9IlRBQl9TRUFSQ0giIHZhbHVlPSJCdXNjYXIiLz4NCgkJPHVpdGV4dCBuYW1lPSJTTElERV9IRUFESU5HIiB2YWx1ZT0iVMOtdHVsbyBkZSBkaWFwb3NpdGl2YSIvPg0KCQk8dWl0ZXh0IG5hbWU9IkRVUkFUSU9OX0hFQURJTkciIHZhbHVlPSJEdXJhYy4iLz4NCgkJPHVpdGV4dCBuYW1lPSJTRUFSQ0hfSEVBRElORyIgdmFsdWU9IkJ1c2NhciB0ZXh0bzoiLz4NCgkJPHVpdGV4dCBuYW1lPSJUSFVNQl9IRUFESU5HIiB2YWx1ZT0iRGlhcG9zaXRpdmEiLz4NCgkJPHVpdGV4dCBuYW1lPSJUSFVNQl9JTkZPIiB2YWx1ZT0iRHVyLi9Uw610LiBkaWFwLiIvPg0KCQk8dWl0ZXh0IG5hbWU9IkFUVEFDSE5BTUVfSEVBRElORyIgdmFsdWU9Ik5vbWJyZSBkZSBhcmNoaXZvIi8+DQoJCTx1aXRleHQgbmFtZT0iQVRUQUNIU0laRV9IRUFESU5HIiB2YWx1ZT0iVGFtYcOxbyIvPg0KCQk8dWl0ZXh0IG5hbWU9IlNMSURFX05PVEVTIiB2YWx1ZT0iTm90YXMgZGUgZGlhcG9zaXRpdmEiLz4NCgkJPCEtLXF1aXogcG9kIGFuZCBtZXNzYWdlIGJveCB0ZXh0cy0tPg0KCQk8dWl0ZXh0IG5hbWU9IlFVSVpQT0RfUVVJWl9BVFRFTVBUIiB2YWx1ZT0iSW50ZW50byBkZSBwcnVlYmE6Ii8+DQoJCTx1aXRleHQgbmFtZT0iUVVJWlBPRF9RVUlaX0FUVEVNUFRfVkFMVUUiIHZhbHVlPSIlbiBkZSAldCIvPg0KCQk8dWl0ZXh0IG5hbWU9IlFVSVpQT0RfUVVJWl9TQ09SRSIgdmFsdWU9IlB1bnR1YWNpw7NuOiIvPg0KCQk8dWl0ZXh0IG5hbWU9IlFVSVpQT0RfUVVJWl9QQVNTU0NPUkUiIHZhbHVlPSJQdW50dWFjacOzbiBwYXJhIGFwcm9iYXI6Ii8+DQoJCTx1aXRleHQgbmFtZT0iUVVJWlBPRF9RVUlaX01BWFNDT1JFIiB2YWx1ZT0iUHVudHVhY2nDs24gbcOheGltYToiLz4NCgkJPHVpdGV4dCBuYW1lPSJRVUlaUE9EX1FVRVNBVE1QVF9TVFIiIHZhbHVlPSJJbnRlbnRvczogJW4gZGUgJXQiLz4NCgkJPHVpdGV4dCBuYW1lPSJRVUlaUE9EX1FVRVNUWVBFX1NUUiIgdmFsdWU9IlRpcG86ICVzIi8+DQoJCTx1aXRleHQgbmFtZT0iUVVJWlBPRF9RVUVTVFlQRV9HUkQiIHZhbHVlPSJDb24gcHVudHVhY2nDs24iLz4NCgkJPHVpdGV4dCBuYW1lPSJRVUlaUE9EX1FVRVNUWVBFX1NWWSIgdmFsdWU9IkVuY3Vlc3RhIi8+DQoJCTx1aXRleHQgbmFtZT0iUVVJWlBPRF9RVUlaQVRNUFRfSU5GIiB2YWx1ZT0iSW5maW5pdG8iLz4NCgkJPHVpdGV4dCBuYW1lPSJRVUlaUE9EX1FVRVNBVE1QVF9JTkYiIHZhbHVlPSJJbmZpbml0byIvPg0KCQk8dWl0ZXh0IG5hbWU9IldBUk5JTkdNU0dfWUVTU1RSSU5HIiB2YWx1ZT0iU8OtIi8+DQoJCTx1aXRleHQgbmFtZT0iV0FSTklOR01TR19OT1NUUklORyIgdmFsdWU9Ik5vIi8+DQoJCTx1aXRleHQgbmFtZT0iV0FSTklOR01TR19USVRMRVNUUklORyIgdmFsdWU9IkF2aXNvIGRlIG5hdmVnYWNpw7NuIGRlIHBydWViYSIvPg0KCQk8dWl0ZXh0IG5hbWU9IldBUk5JTkdNU0dfTVNHU1RSSU5HIiB2YWx1ZT0iSGF5IHByZWd1bnRhcyBzaW4gaW50ZW50b3MgZW4gZXN0YSBwcnVlYmEuJiN4QTsmI3hBO1BhcmEgc2FsaXIgZGUgbGEgcHJ1ZWJhLCBoYWdhIGNsaWMgZW4gU8OtLiBQYXJhIGNvbnRpbnVhciwgaGFnYSBjbGljIGVuIE5vLiIvPg0KCQk8dWl0ZXh0IG5hbWU9IklORk9STUFUSU9OX0gyNjRfRkxBU0hQTEFZRVIiIHZhbHVlPSJMYSB2ZXJzacOzbiBhY3R1YWwgZGUgRmxhc2ggUGxheWVyIGluc3RhbGFkYSBlbiBlbCBvcmRlbmFkb3Igbm8gZXMgY29tcGF0aWJsZSBjb24gZXN0ZSB2w61kZW8uIEhhZ2EgY2xpYyBlbiBlbCDDoXJlYSBkZSB2w61kZW8gcGFyYSBkZXNjYXJnYXIgbGEgw7psdGltYSB2ZXJzacOzbiBkZSBGbGFzaCBQbGF5ZXIuIi8+DQoJCTwhLS0gc3Vic3RpdHV0aW9uOiAlcCA9PSBwcmVzZW50YXRpb24gdGl0bGUgLS0+DQoJCTwhLS0gc3Vic3RpdHV0aW9uOiAlcyA9PSBzbGlkZSB0aXRsZSAtLT4NCgkJPCEtLSBzdWJzdGl0dXRpb246ICVuID09IHNsaWRlIG51bWJlciAtLT4NCgkJPHVpdGV4dCBuYW1lPSJCT09LTUFSSyIgdmFsdWU9IkFkb2JlIFByZXNlbnRlcjogJXAiLz4NCgkJPCEtLSBzdWJzdGl0dXRpb246ICVwID09IHByZXNlbnRhdGlvbiB0aXRsZSAtLT4NCgkJPCEtLSBzdWJzdGl0dXRpb246ICVzID09IHNsaWRlIHRpdGxlIC0tPg0KCQk8IS0tIHN1YnN0aXR1dGlvbjogJW4gPT0gc2xpZGUgbnVtYmVyIC0tPg0KCQk8dWl0ZXh0IG5hbWU9IkJPT0tNQVJLU0xJREUiIHZhbHVlPSJBZG9iZSBQcmVzZW50ZXI6ICVwICVzIi8+DQoJCTx1aXRleHQgbmFtZT0iU0hPV1NJREVCQVIiIHZhbHVlPSJNb3N0cmFyIGJhcnJhIGxhdGVyYWwgYSBsb3MgcGFydGljaXBhbnRlcyIvPg0KCQk8dWl0ZXh0IG5hbWU9Ik1VVEUiIHZhbHVlPSJTaWxlbmNpYXIiLz4NCgkJPHVpdGV4dCBuYW1lPSJET0NXUkFQX1RJVExFIiB2YWx1ZT0iQXJjaGl2byBhZGp1bnRvIGRlIFByZXNlbnRlciIvPg0KCQk8dWl0ZXh0IG5hbWU9IkRPQ1dSQVBfTVNHIiB2YWx1ZT0iR3VhcmRhciBlbiBNaSBQQyIvPg0KCQk8dWl0ZXh0IG5hbWU9IkRPQ1dSQVBfUFJPTVBUIiB2YWx1ZT0iSGFnYSBjbGljIGVuIERlc2NhcmdhciIvPg0KCTwvbGFuZ3VhZ2U+DQoJPGxhbmd1YWdlIGlkPSJwd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TbGlkZSAlbiIvPg0KCQk8IS0tIHN1YnN0aXR1dGlvbjogJW4gPT0gc2xpZGUgbnVtYmVyIC0tPg0KCQk8IS0tIHN1YnN0aXR1dGlvbjogJXQgPT0gdG90YWwgc2xpZGUgY291bnQgLS0+DQoJCTx1aXRleHQgbmFtZT0iU0NSVUJCQVJTVEFUVVNfU0xJREVJTkZPIiB2YWx1ZT0iU2xpZGUgJW4gLyAldCB8ICIvPg0KCQk8dWl0ZXh0IG5hbWU9IlNDUlVCQkFSU1RBVFVTX1NUT1BQRUQiIHZhbHVlPSJQYXJhZG8iLz4NCgkJPHVpdGV4dCBuYW1lPSJTQ1JVQkJBUlNUQVRVU19QTEFZSU5HIiB2YWx1ZT0iUmVwcm9kdXppbmRvIi8+DQoJCTx1aXRleHQgbmFtZT0iU0NSVUJCQVJTVEFUVVNfTk9BVURJTyIgdmFsdWU9IlNlbSDDoXVkaW8iLz4NCgkJPHVpdGV4dCBuYW1lPSJTQ1JVQkJBUlNUQVRVU19WSURQTEFZSU5HIiB2YWx1ZT0iVsOtZGVvIGVtIHJlcHJvZHXDp8OjbyIvPg0KCQk8dWl0ZXh0IG5hbWU9IlNDUlVCQkFSU1RBVFVTX0xPQURJTkciIHZhbHVlPSJDYXJyZWdhbmRvIi8+DQoJCTx1aXRleHQgbmFtZT0iU0NSVUJCQVJTVEFUVVNfQlVGRkVSSU5HIiB2YWx1ZT0iQXJtYXplbmFuZG8gZW0gYnVmZmVyIi8+DQoJCTx1aXRleHQgbmFtZT0iU0NSVUJCQVJTVEFUVVNfUVVFU1RJT04iIHZhbHVlPSJSZXNwb25kZXIgcGVyZ3VudGEiLz4NCgkJPHVpdGV4dCBuYW1lPSJTQ1JVQkJBUlNUQVRVU19SRVZJRVdRVUlaIiB2YWx1ZT0iUmV2aXNhbmRvIHF1ZXN0aW9uw6FyaW8iLz4NCgkJPCEtLSBzdWJzdGl0dXRpb246ICVtID09IG1pbnV0ZXMgcmVtYWluaW5nIC0tPg0KCQk8IS0tIHN1YnN0aXR1dGlvbjogJXMgPT0gc2Vjb25kcyByZW1haW5pbmcgLS0+DQoJCTx1aXRleHQgbmFtZT0iRUxBUFNFRCIgdmFsdWU9IiVtIG1pbnV0b3MgJXMgc2VndW5kb3MgcmVzdGFudGVzIi8+DQoJCTx1aXRleHQgbmFtZT0iTk9URk9VTkQiIHZhbHVlPSJOYWRhIGVuY29udHJhZG8iLz4NCgkJPHVpdGV4dCBuYW1lPSJBVFRBQ0hNRU5UUyIgdmFsdWU9IkFuZXhvcy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kNvbnRhdG8iLz4NCgkJPHVpdGV4dCBuYW1lPSJUQUJfUVVJWiIgdmFsdWU9IlF1ZXN0LiIvPg0KCQk8dWl0ZXh0IG5hbWU9IlRBQl9PVVRMSU5FIiB2YWx1ZT0iRXNxdWVtYSIvPg0KCQk8dWl0ZXh0IG5hbWU9IlRBQl9USFVNQiIgdmFsdWU9Ik1pbmkiLz4NCgkJPHVpdGV4dCBuYW1lPSJUQUJfTk9URVMiIHZhbHVlPSJOb3RhcyIvPg0KCQk8dWl0ZXh0IG5hbWU9IlRBQl9TRUFSQ0giIHZhbHVlPSJCdXNjYSIvPg0KCQk8dWl0ZXh0IG5hbWU9IlNMSURFX0hFQURJTkciIHZhbHVlPSJUw610dWxvIGRvIHNsaWRlIi8+DQoJCTx1aXRleHQgbmFtZT0iRFVSQVRJT05fSEVBRElORyIgdmFsdWU9IkR1cmHDp8OjbyIvPg0KCQk8dWl0ZXh0IG5hbWU9IlNFQVJDSF9IRUFESU5HIiB2YWx1ZT0iUHJvY3VyYXIgdGV4dG86Ii8+DQoJCTx1aXRleHQgbmFtZT0iVEhVTUJfSEVBRElORyIgdmFsdWU9IlNsaWRlIi8+DQoJCTx1aXRleHQgbmFtZT0iVEhVTUJfSU5GTyIgdmFsdWU9IlTDrXR1bG8vRHVyYcOnw6NvIGRvIHNsaWRlIi8+DQoJCTx1aXRleHQgbmFtZT0iQVRUQUNITkFNRV9IRUFESU5HIiB2YWx1ZT0iTm9tZSBkbyBhcnF1aXZvIi8+DQoJCTx1aXRleHQgbmFtZT0iQVRUQUNIU0laRV9IRUFESU5HIiB2YWx1ZT0iVGFtYW5obyIvPg0KCQk8dWl0ZXh0IG5hbWU9IlNMSURFX05PVEVTIiB2YWx1ZT0iQW5vdGHDp8O1ZXMgZG8gc2xpZGUiLz4NCgkJPCEtLXF1aXogcG9kIGFuZCBtZXNzYWdlIGJveCB0ZXh0cy0tPg0KCQk8dWl0ZXh0IG5hbWU9IlFVSVpQT0RfUVVJWl9BVFRFTVBUIiB2YWx1ZT0iVGVudGF0aXZhIG5vIHF1ZXN0aW9uw6FyaW86Ii8+DQoJCTx1aXRleHQgbmFtZT0iUVVJWlBPRF9RVUlaX0FUVEVNUFRfVkFMVUUiIHZhbHVlPSIlbiBkZSAldCIvPg0KCQk8dWl0ZXh0IG5hbWU9IlFVSVpQT0RfUVVJWl9TQ09SRSIgdmFsdWU9IlBvbnR1YcOnw6NvOiIvPg0KCQk8dWl0ZXh0IG5hbWU9IlFVSVpQT0RfUVVJWl9QQVNTU0NPUkUiIHZhbHVlPSJQb250dWHDp8OjbyBkZSBhcHJvdmHDp8OjbzoiLz4NCgkJPHVpdGV4dCBuYW1lPSJRVUlaUE9EX1FVSVpfTUFYU0NPUkUiIHZhbHVlPSJQb250dWHDp8OjbyBtw6F4aW1hOiIvPg0KCQk8dWl0ZXh0IG5hbWU9IlFVSVpQT0RfUVVFU0FUTVBUX1NUUiIgdmFsdWU9IlRlbnRhdGl2YTogJW4gZGUgJXQiLz4NCgkJPHVpdGV4dCBuYW1lPSJRVUlaUE9EX1FVRVNUWVBFX1NUUiIgdmFsdWU9IlRpcG86ICVzIi8+DQoJCTx1aXRleHQgbmFtZT0iUVVJWlBPRF9RVUVTVFlQRV9HUkQiIHZhbHVlPSJDbGFzc2lmaWNhdMOzcmlhIi8+DQoJCTx1aXRleHQgbmFtZT0iUVVJWlBPRF9RVUVTVFlQRV9TVlkiIHZhbHVlPSJQZXNxdWlzYSIvPg0KCQk8dWl0ZXh0IG5hbWU9IlFVSVpQT0RfUVVJWkFUTVBUX0lORiIgdmFsdWU9IkluZmluaXRvIi8+DQoJCTx1aXRleHQgbmFtZT0iUVVJWlBPRF9RVUVTQVRNUFRfSU5GIiB2YWx1ZT0iSW5maW5pdG8iLz4NCgkJPHVpdGV4dCBuYW1lPSJXQVJOSU5HTVNHX1lFU1NUUklORyIgdmFsdWU9IlNpbSIvPg0KCQk8dWl0ZXh0IG5hbWU9IldBUk5JTkdNU0dfTk9TVFJJTkciIHZhbHVlPSJOw6NvIi8+DQoJCTx1aXRleHQgbmFtZT0iV0FSTklOR01TR19USVRMRVNUUklORyIgdmFsdWU9IkFsZXJ0YSBkZSBuYXZlZ2HDp8OjbyBkbyBxdWVzdGlvbsOhcmlvIi8+DQoJCTx1aXRleHQgbmFtZT0iV0FSTklOR01TR19NU0dTVFJJTkciIHZhbHVlPSJFeGlzdGVtIHBlcmd1bnRhcyBxdWUgbsOjbyBmb3JhbSByZXNwb25kaWRhcyBuZXN0ZSBxdWVzdGlvbsOhcmlvLiYjeEE7JiN4QTtDbGlxdWUgZW0gU2ltIHBhcmEgc2FpciBkbyBxdWVzdGlvbsOhcmlvIG91IGVtIE7Do28gc2UgcXVpc2VyIGNvbnRpbnVhci4iLz4NCgkJPHVpdGV4dCBuYW1lPSJJTkZPUk1BVElPTl9IMjY0X0ZMQVNIUExBWUVSIiB2YWx1ZT0iQSB2ZXJzw6NvIGF0dWFsIGRvIEZsYXNoIFBsYXllciBpbnN0YWxhZGEgbm8gY29tcHV0YWRvciBuw6NvIG9mZXJlY2Ugc3Vwb3J0ZSBhIGVzc2UgdsOtZGVvLiBDbGlxdWUgbmEgw6FyZWEgZG8gdsOtZGVvIHBhcmEgYmFpeGFyIGEgdmVyc8OjbyBtYWlzIHJlY2VudGUgZG8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3N0cmFyIGJhcnJhIGxhdGVyYWwgYW8gcGFydGljaXBhbnRlcyIvPg0KCQk8dWl0ZXh0IG5hbWU9Ik1VVEUiIHZhbHVlPSJNdWRvIi8+DQoJCTx1aXRleHQgbmFtZT0iRE9DV1JBUF9USVRMRSIgdmFsdWU9IkFuZXhvIGRlIGFycXVpdm8gZG8gUHJlc2VudGVyIi8+DQoJCTx1aXRleHQgbmFtZT0iRE9DV1JBUF9NU0ciIHZhbHVlPSJTYWx2YXIgZW0gTWV1IGNvbXB1dGFkb3IiLz4NCgkJPHVpdGV4dCBuYW1lPSJET0NXUkFQX1BST01QVCIgdmFsdWU9IkNsaXF1ZSBwYXJhIGJhaXhhciIvPg0KCTwvbGFuZ3VhZ2U+DQoJPGxhbmd1YWdlIGlkPSJpd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EaWFwb3NpdGl2YSAlbiIvPg0KCQk8IS0tIHN1YnN0aXR1dGlvbjogJW4gPT0gc2xpZGUgbnVtYmVyIC0tPg0KCQk8IS0tIHN1YnN0aXR1dGlvbjogJXQgPT0gdG90YWwgc2xpZGUgY291bnQgLS0+DQoJCTx1aXRleHQgbmFtZT0iU0NSVUJCQVJTVEFUVVNfU0xJREVJTkZPIiB2YWx1ZT0iRGlhcG9zaXRpdmEgJW4gLyAldCB8ICIvPg0KCQk8dWl0ZXh0IG5hbWU9IlNDUlVCQkFSU1RBVFVTX1NUT1BQRUQiIHZhbHVlPSJJbnRlcnJvdHRvIi8+DQoJCTx1aXRleHQgbmFtZT0iU0NSVUJCQVJTVEFUVVNfUExBWUlORyIgdmFsdWU9IlJpcHJvZHV6aW9uZSIvPg0KCQk8dWl0ZXh0IG5hbWU9IlNDUlVCQkFSU1RBVFVTX05PQVVESU8iIHZhbHVlPSJBdWRpbyBpbmF0dC4iLz4NCgkJPHVpdGV4dCBuYW1lPSJTQ1JVQkJBUlNUQVRVU19WSURQTEFZSU5HIiB2YWx1ZT0iVmlkZW8gaW4gcmlwcm9kdXppb25lIi8+DQoJCTx1aXRleHQgbmFtZT0iU0NSVUJCQVJTVEFUVVNfTE9BRElORyIgdmFsdWU9IkNhcmljYW1lbnRvIi8+DQoJCTx1aXRleHQgbmFtZT0iU0NSVUJCQVJTVEFUVVNfQlVGRkVSSU5HIiB2YWx1ZT0iQnVmZmVyaW5nIi8+DQoJCTx1aXRleHQgbmFtZT0iU0NSVUJCQVJTVEFUVVNfUVVFU1RJT04iIHZhbHVlPSJSaXNwb25kaSBhIGRvbWFuZGEiLz4NCgkJPHVpdGV4dCBuYW1lPSJTQ1JVQkJBUlNUQVRVU19SRVZJRVdRVUlaIiB2YWx1ZT0iUmV2aXNpb25lIGRlbCBxdWl6Ii8+DQoJCTwhLS0gc3Vic3RpdHV0aW9uOiAlbSA9PSBtaW51dGVzIHJlbWFpbmluZyAtLT4NCgkJPCEtLSBzdWJzdGl0dXRpb246ICVzID09IHNlY29uZHMgcmVtYWluaW5nIC0tPg0KCQk8dWl0ZXh0IG5hbWU9IkVMQVBTRUQiIHZhbHVlPSIlbSBNaW51dGkgJXMgU2Vjb25kaSByaW1hbmVudGkiLz4NCgkJPHVpdGV4dCBuYW1lPSJOT1RGT1VORCIgdmFsdWU9Ik5lc3N1biBlbGVtZW50byB0cm92YXRvIi8+DQoJCTx1aXRleHQgbmFtZT0iQVRUQUNITUVOVFMiIHZhbHVlPSJBbGxlZ2F0aS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kNvbnQuIi8+DQoJCTx1aXRleHQgbmFtZT0iVEFCX1FVSVoiIHZhbHVlPSJRdWl6Ii8+DQoJCTx1aXRleHQgbmFtZT0iVEFCX09VVExJTkUiIHZhbHVlPSJTdHJ1dHR1cmEiLz4NCgkJPHVpdGV4dCBuYW1lPSJUQUJfVEhVTUIiIHZhbHVlPSJNaW5pYXR1cmUiLz4NCgkJPHVpdGV4dCBuYW1lPSJUQUJfTk9URVMiIHZhbHVlPSJOb3RlIi8+DQoJCTx1aXRleHQgbmFtZT0iVEFCX1NFQVJDSCIgdmFsdWU9IkNlcmNhIi8+DQoJCTx1aXRleHQgbmFtZT0iU0xJREVfSEVBRElORyIgdmFsdWU9IlRpdG9sbyBkaWFwb3NpdGl2YSIvPg0KCQk8dWl0ZXh0IG5hbWU9IkRVUkFUSU9OX0hFQURJTkciIHZhbHVlPSJEdXJhdGEiLz4NCgkJPHVpdGV4dCBuYW1lPSJTRUFSQ0hfSEVBRElORyIgdmFsdWU9IkNlcmNhIHRlc3RvOiIvPg0KCQk8dWl0ZXh0IG5hbWU9IlRIVU1CX0hFQURJTkciIHZhbHVlPSJEaWFwb3NpdGl2YSIvPg0KCQk8dWl0ZXh0IG5hbWU9IlRIVU1CX0lORk8iIHZhbHVlPSJUaXRvbG8vVGVtcG8iLz4NCgkJPHVpdGV4dCBuYW1lPSJBVFRBQ0hOQU1FX0hFQURJTkciIHZhbHVlPSJOb21lIGZpbGUiLz4NCgkJPHVpdGV4dCBuYW1lPSJBVFRBQ0hTSVpFX0hFQURJTkciIHZhbHVlPSJEaW1lbnNpb25lIi8+DQoJCTx1aXRleHQgbmFtZT0iU0xJREVfTk9URVMiIHZhbHVlPSJOb3RlIGRpYXBvc2l0aXZhIi8+DQoJCTwhLS1xdWl6IHBvZCBhbmQgbWVzc2FnZSBib3ggdGV4dHMtLT4NCgkJPHVpdGV4dCBuYW1lPSJRVUlaUE9EX1FVSVpfQVRURU1QVCIgdmFsdWU9IlRlbnRhdGl2byBxdWl6OiIvPg0KCQk8dWl0ZXh0IG5hbWU9IlFVSVpQT0RfUVVJWl9BVFRFTVBUX1ZBTFVFIiB2YWx1ZT0iJW4gZGkgJXQiLz4NCgkJPHVpdGV4dCBuYW1lPSJRVUlaUE9EX1FVSVpfU0NPUkUiIHZhbHVlPSJQdW50ZWdnaW86Ii8+DQoJCTx1aXRleHQgbmFtZT0iUVVJWlBPRF9RVUlaX1BBU1NTQ09SRSIgdmFsdWU9IlB1bnRlZ2dpbyBtaW5pbW86Ii8+DQoJCTx1aXRleHQgbmFtZT0iUVVJWlBPRF9RVUlaX01BWFNDT1JFIiB2YWx1ZT0iUHVudGVnZ2lvIG1hc3NpbW86Ii8+DQoJCTx1aXRleHQgbmFtZT0iUVVJWlBPRF9RVUVTQVRNUFRfU1RSIiB2YWx1ZT0iVGVudGF0aXZvOiAlbiBkaSAldCIvPg0KCQk8dWl0ZXh0IG5hbWU9IlFVSVpQT0RfUVVFU1RZUEVfU1RSIiB2YWx1ZT0iVGlwbzogJXMiLz4NCgkJPHVpdGV4dCBuYW1lPSJRVUlaUE9EX1FVRVNUWVBFX0dSRCIgdmFsdWU9IkNvbiB2YWx1dGF6aW9uZSIvPg0KCQk8dWl0ZXh0IG5hbWU9IlFVSVpQT0RfUVVFU1RZUEVfU1ZZIiB2YWx1ZT0iSW5kYWdpbmUiLz4NCgkJPHVpdGV4dCBuYW1lPSJRVUlaUE9EX1FVSVpBVE1QVF9JTkYiIHZhbHVlPSJJbmZpbml0aSIvPg0KCQk8dWl0ZXh0IG5hbWU9IlFVSVpQT0RfUVVFU0FUTVBUX0lORiIgdmFsdWU9IkluZmluaXRpIi8+DQoJCTx1aXRleHQgbmFtZT0iV0FSTklOR01TR19ZRVNTVFJJTkciIHZhbHVlPSJTw6wiLz4NCgkJPHVpdGV4dCBuYW1lPSJXQVJOSU5HTVNHX05PU1RSSU5HIiB2YWx1ZT0iTm8iLz4NCgkJPHVpdGV4dCBuYW1lPSJXQVJOSU5HTVNHX1RJVExFU1RSSU5HIiB2YWx1ZT0iQXZ2ZXJ0ZW56YSBuYXZpZ2F6aW9uZSBxdWl6Ii8+DQoJCTx1aXRleHQgbmFtZT0iV0FSTklOR01TR19NU0dTVFJJTkciIHZhbHVlPSJPY2NvcnJlIGFuY29yYSByaXNwb25kZXJlIGFkIGFsY3VuZSBkb21hbmRlIGRlbCBxdWl6LiYjeEE7JiN4QTtTZSBmYXRlIGNsaWMgc3UgU8OsLCB1c2NpcmV0ZSBkYWwgcXVpei4gRmF0ZSBjbGljIHN1IE5vIHBlciBjb250aW51YXJlIGlsIHF1aXouIi8+DQoJCTx1aXRleHQgbmFtZT0iSU5GT1JNQVRJT05fSDI2NF9GTEFTSFBMQVlFUiIgdmFsdWU9IkxhIHZlcnNpb25lIGRpIEZsYXNoIFBsYXllciBhdHR1YWxtZW50ZSBpbnN0YWxsYXRhIG5vbiBzdXBwb3J0YSBxdWVzdG8gdmlkZW8uIEZhdGUgY2xpYyBzdWxsJ2FyZWEgZGVsIHZpZGVvIHBlciBzY2FyaWNhcmUgbCd1bHRpbWEgdmVyc2lvbmUgZGk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3N0cmEgYmFycmEgbGF0ZXJhbGUgYWkgcGFydGVjaXBhbnRpIi8+DQoJCTx1aXRleHQgbmFtZT0iTVVURSIgdmFsdWU9IkRpc2F0dGl2YSBhdWRpbyIvPg0KCQk8dWl0ZXh0IG5hbWU9IkRPQ1dSQVBfVElUTEUiIHZhbHVlPSJBbGxlZ2F0byBmaWxlIFByZXNlbnRlciIvPg0KCQk8dWl0ZXh0IG5hbWU9IkRPQ1dSQVBfTVNHIiB2YWx1ZT0iU2FsdmEgaW4gUmlzb3JzZSBkZWwgY29tcHV0ZXIiLz4NCgkJPHVpdGV4dCBuYW1lPSJET0NXUkFQX1BST01QVCIgdmFsdWU9IkNsaWMgcGVyIHNjYXJpY2FyZSIvPg0KCTwvbGFuZ3VhZ2U+DQoJPGxhbmd1YWdlIGlkPSJub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EaWEgJW4iLz4NCgkJPCEtLSBzdWJzdGl0dXRpb246ICVuID09IHNsaWRlIG51bWJlciAtLT4NCgkJPCEtLSBzdWJzdGl0dXRpb246ICV0ID09IHRvdGFsIHNsaWRlIGNvdW50IC0tPg0KCQk8dWl0ZXh0IG5hbWU9IlNDUlVCQkFSU1RBVFVTX1NMSURFSU5GTyIgdmFsdWU9IkRpYSAlbiAvICV0IHwgIi8+DQoJCTx1aXRleHQgbmFtZT0iU0NSVUJCQVJTVEFUVVNfU1RPUFBFRCIgdmFsdWU9Ikdlc3RvcHQiLz4NCgkJPHVpdGV4dCBuYW1lPSJTQ1JVQkJBUlNUQVRVU19QTEFZSU5HIiB2YWx1ZT0iQWZzcGVsZW4iLz4NCgkJPHVpdGV4dCBuYW1lPSJTQ1JVQkJBUlNUQVRVU19OT0FVRElPIiB2YWx1ZT0iR2VlbiBhdWRpbyIvPg0KCQk8dWl0ZXh0IG5hbWU9IlNDUlVCQkFSU1RBVFVTX1ZJRFBMQVlJTkciIHZhbHVlPSJWaWRlbyBhZnNwZWxlbiIvPg0KCQk8dWl0ZXh0IG5hbWU9IlNDUlVCQkFSU1RBVFVTX0xPQURJTkciIHZhbHVlPSJMYWRlbiIvPg0KCQk8dWl0ZXh0IG5hbWU9IlNDUlVCQkFSU1RBVFVTX0JVRkZFUklORyIgdmFsdWU9IkJ1ZmZlcmVuIi8+DQoJCTx1aXRleHQgbmFtZT0iU0NSVUJCQVJTVEFUVVNfUVVFU1RJT04iIHZhbHVlPSJWcmFhZyBtZXQgYW50d29vcmQiLz4NCgkJPHVpdGV4dCBuYW1lPSJTQ1JVQkJBUlNUQVRVU19SRVZJRVdRVUlaIiB2YWx1ZT0iUXVpeiBjb250cm9sZXJlbiIvPg0KCQk8IS0tIHN1YnN0aXR1dGlvbjogJW0gPT0gbWludXRlcyByZW1haW5pbmcgLS0+DQoJCTwhLS0gc3Vic3RpdHV0aW9uOiAlcyA9PSBzZWNvbmRzIHJlbWFpbmluZyAtLT4NCgkJPHVpdGV4dCBuYW1lPSJFTEFQU0VEIiB2YWx1ZT0iRXIgcmVzdGVyZW4gJW0gbWludXRlbiAlcyBzZWNvbmRlbiIvPg0KCQk8dWl0ZXh0IG5hbWU9Ik5PVEZPVU5EIiB2YWx1ZT0iTmlldHMgZ2V2b25kZW4iLz4NCgkJPHVpdGV4dCBuYW1lPSJBVFRBQ0hNRU5UUyIgdmFsdWU9IkJpamxhZ2VuIi8+DQoJCTwhLS0gc3Vic3RpdHV0aW9uOiAlcCA9PSBjdXJyZW50IHNwZWFrZXIncyB0aXRsZSAtLT4NCgkJPHVpdGV4dCBuYW1lPSJCSU9XSU5fVElUTEUiIHZhbHVlPSJCaW9ncmFmaWU6ICVwIi8+DQoJCTx1aXRleHQgbmFtZT0iQklPQlROX1RJVExFIiB2YWx1ZT0iQmlvZ3JhZmllIi8+DQoJCTx1aXRleHQgbmFtZT0iRElWSURFUkJUTl9USVRMRSIgdmFsdWU9InwiLz4NCgkJPHVpdGV4dCBuYW1lPSJDT05UQUNUQlROX1RJVExFIiB2YWx1ZT0iQ29udGFjdCIvPg0KCQk8dWl0ZXh0IG5hbWU9IlRBQl9RVUlaIiB2YWx1ZT0iUXVpeiIvPg0KCQk8dWl0ZXh0IG5hbWU9IlRBQl9PVVRMSU5FIiB2YWx1ZT0iT3ZlcnppY2h0Ii8+DQoJCTx1aXRleHQgbmFtZT0iVEFCX1RIVU1CIiB2YWx1ZT0iTWluaWF0dXVyIi8+DQoJCTx1aXRleHQgbmFtZT0iVEFCX05PVEVTIiB2YWx1ZT0iTm90aXRpZXMiLz4NCgkJPHVpdGV4dCBuYW1lPSJUQUJfU0VBUkNIIiB2YWx1ZT0iWm9la2VuIi8+DQoJCTx1aXRleHQgbmFtZT0iU0xJREVfSEVBRElORyIgdmFsdWU9IlRpdGVsIHZhbiBkaWEiLz4NCgkJPHVpdGV4dCBuYW1lPSJEVVJBVElPTl9IRUFESU5HIiB2YWx1ZT0iRHV1ciIvPg0KCQk8dWl0ZXh0IG5hbWU9IlNFQVJDSF9IRUFESU5HIiB2YWx1ZT0iWm9la2VuIG5hYXIgdGVrc3Q6Ii8+DQoJCTx1aXRleHQgbmFtZT0iVEhVTUJfSEVBRElORyIgdmFsdWU9IkRpYSIvPg0KCQk8dWl0ZXh0IG5hbWU9IlRIVU1CX0lORk8iIHZhbHVlPSJUaXRlbC9kdXVyIHZhbiBkaWEiLz4NCgkJPHVpdGV4dCBuYW1lPSJBVFRBQ0hOQU1FX0hFQURJTkciIHZhbHVlPSJCZXN0YW5kc25hYW0iLz4NCgkJPHVpdGV4dCBuYW1lPSJBVFRBQ0hTSVpFX0hFQURJTkciIHZhbHVlPSJHcm9vdHRlIi8+DQoJCTx1aXRleHQgbmFtZT0iU0xJREVfTk9URVMiIHZhbHVlPSJEaWFub3RpdGllcyIvPg0KCQk8IS0tcXVpeiBwb2QgYW5kIG1lc3NhZ2UgYm94IHRleHRzLS0+DQoJCTx1aXRleHQgbmFtZT0iUVVJWlBPRF9RVUlaX0FUVEVNUFQiIHZhbHVlPSJRdWl6cG9naW5nOiIvPg0KCQk8dWl0ZXh0IG5hbWU9IlFVSVpQT0RfUVVJWl9BVFRFTVBUX1ZBTFVFIiB2YWx1ZT0iJW4gdmFuICV0Ii8+DQoJCTx1aXRleHQgbmFtZT0iUVVJWlBPRF9RVUlaX1NDT1JFIiB2YWx1ZT0iQmVoYWFsZGUgc2NvcmU6Ii8+DQoJCTx1aXRleHQgbmFtZT0iUVVJWlBPRF9RVUlaX1BBU1NTQ09SRSIgdmFsdWU9IlZvbGRvZW5kZSBzY29yZToiLz4NCgkJPHVpdGV4dCBuYW1lPSJRVUlaUE9EX1FVSVpfTUFYU0NPUkUiIHZhbHVlPSJNYXhpbWFhbCBoYWFsYmFyZSBzY29yZToiLz4NCgkJPHVpdGV4dCBuYW1lPSJRVUlaUE9EX1FVRVNBVE1QVF9TVFIiIHZhbHVlPSJQb2dpbmc6ICVuIHZhbiAldCIvPg0KCQk8dWl0ZXh0IG5hbWU9IlFVSVpQT0RfUVVFU1RZUEVfU1RSIiB2YWx1ZT0iVHlwZTogJXMiLz4NCgkJPHVpdGV4dCBuYW1lPSJRVUlaUE9EX1FVRVNUWVBFX0dSRCIgdmFsdWU9IlRlbHQgdm9vciBzY29yZSIvPg0KCQk8dWl0ZXh0IG5hbWU9IlFVSVpQT0RfUVVFU1RZUEVfU1ZZIiB2YWx1ZT0iRW5xdcOqdGUiLz4NCgkJPHVpdGV4dCBuYW1lPSJRVUlaUE9EX1FVSVpBVE1QVF9JTkYiIHZhbHVlPSJPbmJlcGVya3QiLz4NCgkJPHVpdGV4dCBuYW1lPSJRVUlaUE9EX1FVRVNBVE1QVF9JTkYiIHZhbHVlPSJPbmJlcGVya3QiLz4NCgkJPHVpdGV4dCBuYW1lPSJXQVJOSU5HTVNHX1lFU1NUUklORyIgdmFsdWU9IkphIi8+DQoJCTx1aXRleHQgbmFtZT0iV0FSTklOR01TR19OT1NUUklORyIgdmFsdWU9Ik5lZSIvPg0KCQk8dWl0ZXh0IG5hbWU9IldBUk5JTkdNU0dfVElUTEVTVFJJTkciIHZhbHVlPSJXYWFyc2NodXdpbmcgbWV0IGJldHJla2tpbmcgdG90IHF1aXpuYXZpZ2F0aWUiLz4NCgkJPHVpdGV4dCBuYW1lPSJXQVJOSU5HTVNHX01TR1NUUklORyIgdmFsdWU9IlUgaGVidCBuaWV0IGFsbGUgdnJhZ2VuIGluIGRlemUgcXVpeiBiZWFudHdvb3JkLiYjeEE7JiN4QTtLbGlrIG9wIEphIG9tIGRlIHF1aXogYWYgdGUgc2x1aXRlbi4gS2xpayBvcCBOZWUgb20gZGUgcXVpeiB2b29ydCB0ZSB6ZXR0ZW4uIi8+DQoJCTx1aXRleHQgbmFtZT0iSU5GT1JNQVRJT05fSDI2NF9GTEFTSFBMQVlFUiIgdmFsdWU9IkRlemUgdmlkZW8gd29yZHQgbmlldCBvbmRlcnN0ZXVuZCBkb29yIGRlIHZlcnNpZSB2YW4gRmxhc2ggUGxheWVyIGRpZSBtb21lbnRlZWwgb3AgdXcgY29tcHV0ZXIgaXMgZ2XDr25zdGFsbGVlcmQuIEtsaWsgaW4gZGUgdmlkZW8gb20gZGUgbmlldXdzdGUgRmxhc2ggUGxheWVyIHRlIGRvd25sb2FkZW4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lppanBhbmVlbCBhYW4gZGVlbG5lbWVycyB3ZWVyZ2V2ZW4iLz4NCgkJPHVpdGV4dCBuYW1lPSJNVVRFIiB2YWx1ZT0iRGVtcGVuIi8+DQoJCTx1aXRleHQgbmFtZT0iRE9DV1JBUF9USVRMRSIgdmFsdWU9IlByZXNlbnRlci1iZXN0YW5kc2JpamxhZ2UiLz4NCgkJPHVpdGV4dCBuYW1lPSJET0NXUkFQX01TRyIgdmFsdWU9Ik9wc2xhYW4gaW4gRGV6ZSBjb21wdXRlciIvPg0KCQk8dWl0ZXh0IG5hbWU9IkRPQ1dSQVBfUFJPTVBUIiB2YWx1ZT0iS2xpayBvbSB0ZSBkb3dubG9hZGVuIi8+DQoJPC9sYW5ndWFnZT4NCgk8bGFuZ3VhZ2UgaWQ9ImNuIj4NCgkJPCEtLSBmb3JtYXQgZm9yIHVpZm9udCB2YWx1ZSBpcyAiZm9udCxzaXplLGlzYm9sZCxpc2l0YWxpYyxpc3NoYWRvd2VkIiAtLT4NCgkJPHVpZm9udCBuYW1lPSJGT05UX1FVSVpaSU5HIiB2YWx1ZT0i5a6L5L2TLTE4MDMwLDEwLGZhbHNlLGZhbHNlLGZhbHNlIi8+DQoJCTx1aWZvbnQgbmFtZT0iRk9OVF9TQ1JVQlNUQVRVUyIgdmFsdWU9IuWui+S9ky0xODAzMCwxMCx0cnVlLGZhbHNlLHRydWUiLz4NCgkJPHVpZm9udCBuYW1lPSJGT05UX1NDUlVCVElNRSIgdmFsdWU9IuWui+S9ky0xODAzMCwxMCxmYWxzZSxmYWxzZSx0cnVlIi8+DQoJCTx1aWZvbnQgbmFtZT0iRk9OVF9FTEFQU0VEVElNRSIgdmFsdWU9IuWui+S9ky0xODAzMCwxMCx0cnVlLGZhbHNlLHRydWUiLz4NCgkJPHVpZm9udCBuYW1lPSJGT05UX1VUSUxTTUVOVSIgdmFsdWU9IuWui+S9ky0xODAzMCwxMCx0cnVlLGZhbHNlLGZhbHNlIi8+DQoJCTx1aWZvbnQgbmFtZT0iRk9OVF9UQUJTIiB2YWx1ZT0i5a6L5L2TLTE4MDMwLDE0LHRydWUsZmFsc2UsdHJ1ZSIvPg0KCQk8dWlmb250IG5hbWU9IkZPTlRfUFJFU0VOVEFUSU9OTkFNRSIgdmFsdWU9IuWui+S9ky0xODAzMCwxNCxmYWxzZSxmYWxzZSx0cnVlIi8+DQoJCTx1aWZvbnQgbmFtZT0iRk9OVF9QUkVTRU5URVJOQU1FIiB2YWx1ZT0i5a6L5L2TLTE4MDMwLDE0LHRydWUsZmFsc2UsdHJ1ZSIvPg0KCQk8dWlmb250IG5hbWU9IkZPTlRfUFJFU0VOVEVSVElUTEUiIHZhbHVlPSLlrovkvZMtMTgwMzAsMTMsZmFsc2UsZmFsc2UsdHJ1ZSIvPg0KCQk8dWlmb250IG5hbWU9IkZPTlRfQklPQlROIiB2YWx1ZT0i5a6L5L2TLTE4MDMwLDEwLGZhbHNlLGZhbHNlLHRydWUiLz4NCgkJPHVpZm9udCBuYW1lPSJGT05UX05PVEVTIiB2YWx1ZT0i5a6L5L2TLTE4MDMwLDEyLGZhbHNlLGZhbHNlLGZhbHNlIi8+DQoJCTx1aWZvbnQgbmFtZT0iRk9OVF9PVVRMSU5FIiB2YWx1ZT0i5a6L5L2TLTE4MDMwLDEyLGZhbHNlLGZhbHNlLHRydWUiLz4NCgkJPHVpZm9udCBuYW1lPSJGT05UX1NFQVJDSCIgdmFsdWU9IuWui+S9ky0xODAzMCwxMixmYWxzZSxmYWxzZSx0cnVlIi8+DQoJCTx1aWZvbnQgbmFtZT0iRk9OVF9USFVNQiIgdmFsdWU9IuWui+S9ky0xODAzMCwxMCxmYWxzZSxmYWxzZSx0cnVlIi8+DQoJCTx1aWZvbnQgbmFtZT0iRk9OVF9CSU9XSU4iIHZhbHVlPSLlrovkvZMtMTgwMzAsMTIsZmFsc2UsZmFsc2UsZmFsc2UiLz4NCgkJPHVpZm9udCBuYW1lPSJGT05UX0xJU1RIRUFESU5HIiB2YWx1ZT0i5a6L5L2TLTE4MDMwLDEwLGZhbHNlLGZhbHNlLGZhbHNlIi8+DQoJCTx1aWZvbnQgbmFtZT0iRk9OVF9XSU5USVRMRSIgdmFsdWU9IuWui+S9ky0xODAzMCwxMCxmYWxzZSxmYWxzZSx0cnVlIi8+DQoJCTx1aWZvbnQgbmFtZT0iRk9OVF9BVFRBQ0hNRU5UUyIgdmFsdWU9IuWui+S9ky0xODAzMCwxMixmYWxzZSxmYWxzZSx0cnVlIi8+DQoJCTwhLS1xdWl6IHBvZCBhbmQgbWVzc2FnZSBib3ggdGV4dCBmb250cy0tPg0KCQk8dWlmb250IG5hbWU9IkZPTlRfTVNHQk9YX1dJTlRJVExFIiB2YWx1ZT0i5a6L5L2TLTE4MDMwLDEyLHRydWUsZmFsc2UsdHJ1ZSIvPg0KCQk8dWlmb250IG5hbWU9IkZPTlRfTVNHQk9YX01TRyIgdmFsdWU9IuWui+S9ky0xODAzMCwxMixmYWxzZSxmYWxzZSx0cnVlIi8+DQoJCTx1aWZvbnQgbmFtZT0iRk9OVF9NU0dCT1hfT1BUSU9OUyIgdmFsdWU9IuWui+S9ky0xODAzMCwxMCx0cnVlLGZhbHNlLHRydWUiLz4NCgkJPHVpZm9udCBuYW1lPSJGT05UX1FVSVpQT0RfUVVJWl9USVRMRSIgdmFsdWU9IuWui+S9ky0xODAzMCwxMix0cnVlLGZhbHNlLHRydWUiLz4NCgkJPHVpZm9udCBuYW1lPSJGT05UX1FVSVpQT0RfUVVJWl9BVFRFTVBUIiB2YWx1ZT0i5a6L5L2TLTE4MDMwLDEwLGZhbHNlLGZhbHNlLHRydWUiLz4NCgkJPHVpZm9udCBuYW1lPSJGT05UX1FVSVpQT0RfUVVJWl9BVFRFTVBUX1ZBTFVFIiB2YWx1ZT0i5a6L5L2TLTE4MDMwLDEwLHRydWUsZmFsc2UsdHJ1ZSIvPg0KCQk8dWlmb250IG5hbWU9IkZPTlRfUVVJWlBPRF9RVUVTVElPTl9TQ09SRSIgdmFsdWU9IuWui+S9ky0xODAzMCwxMCxmYWxzZSxmYWxzZSx0cnVlIi8+DQoJCTx1aWZvbnQgbmFtZT0iRk9OVF9RVUlaUE9EX1FVRVNUSU9OX1NDT1JFX1ZBTFVFIiB2YWx1ZT0i5a6L5L2TLTE4MDMwLDEwLHRydWUsZmFsc2UsdHJ1ZSIvPg0KCQk8dWlmb250IG5hbWU9IkZPTlRfUVVJWlBPRF9RVUVTVElPTl9BVFRFTVBUIiB2YWx1ZT0i5a6L5L2TLTE4MDMwLDEwLGZhbHNlLGZhbHNlLHRydWUiLz4NCgkJPHVpZm9udCBuYW1lPSJGT05UX1FVSVpQT0RfUVVFU1RJT05fQVRURU1QVF9WQUxVRSIgdmFsdWU9IuWui+S9ky0xODAzMCwxMCx0cnVlLGZhbHNlLHRydWUiLz4NCgkJPHVpZm9udCBuYW1lPSJGT05UX1FVSVpQT0RfUVVFU1RJT05fVEFHIiB2YWx1ZT0i5a6L5L2TLTE4MDMwLDEyLHRydWUsZmFsc2UsdHJ1ZSIvPg0KCQk8dWlmb250IG5hbWU9IkZPTlRfUVVJWlBPRF9RVUlaX1FVRVNUSU9OX0NPVU5UIiB2YWx1ZT0i5a6L5L2TLTE4MDMwLDEwLGZhbHNlLGZhbHNlLHRydWUiLz4NCgkJPHVpZm9udCBuYW1lPSJGT05UX1FVSVpQT0RfUVVJWl9RVUVTVElPTl9DT1VOVF9WQUxVRSIgdmFsdWU9IuWui+S9ky0xODAzMCwxMCx0cnVlLGZhbHNlLHRydWUiLz4NCgkJPHVpZm9udCBuYW1lPSJGT05UX1FVSVpQT0RfUVVJWl9RVUVTVElPTl9BVFRFTVBURUQiIHZhbHVlPSLlrovkvZMtMTgwMzAsMTAsZmFsc2UsZmFsc2UsdHJ1ZSIvPg0KCQk8dWlmb250IG5hbWU9IkZPTlRfUVVJWlBPRF9RVUlaX1FVRVNUSU9OX0FUVEVNUFRFRF9WQUxVRSIgdmFsdWU9IuWui+S9ky0xODAzMCwxMCx0cnVlLGZhbHNlLHRydWUiLz4NCgkJPHVpZm9udCBuYW1lPSJGT05UX1FVSVpQT0RfUVVJWl9TQ09SRV9UQUciIHZhbHVlPSLlrovkvZMtMTgwMzAsMTIsdHJ1ZSxmYWxzZSx0cnVlIi8+DQoJCTx1aWZvbnQgbmFtZT0iRk9OVF9RVUlaUE9EX1FVSVpfU0NPUkUiIHZhbHVlPSLlrovkvZMtMTgwMzAsMTAsZmFsc2UsZmFsc2UsdHJ1ZSIvPg0KCQk8dWlmb250IG5hbWU9IkZPTlRfUVVJWlBPRF9RVUlaX1NDT1JFX1ZBTFVFIiB2YWx1ZT0i5a6L5L2TLTE4MDMwLDEwLHRydWUsZmFsc2UsdHJ1ZSIvPg0KCQk8dWlmb250IG5hbWU9IkZPTlRfUVVJWlBPRF9RVUlaX01BWFNDT1JFIiB2YWx1ZT0i5a6L5L2TLTE4MDMwLDEwLGZhbHNlLGZhbHNlLHRydWUiLz4NCgkJPHVpZm9udCBuYW1lPSJGT05UX1FVSVpQT0RfUVVJWl9NQVhTQ09SRV9WQUxVRSIgdmFsdWU9IuWui+S9ky0xODAzMCwxMCx0cnVlLGZhbHNlLHRydWUiLz4NCgkJPHVpZm9udCBuYW1lPSJGT05UX1FVSVpQT0RfUVVJWl9QQVNTU0NPUkUiIHZhbHVlPSLlrovkvZMtMTgwMzAsMTAsZmFsc2UsZmFsc2UsdHJ1ZSIvPg0KCQk8dWlmb250IG5hbWU9IkZPTlRfUVVJWlBPRF9RVUlaX1BBU1NTQ09SRV9WQUxVRSIgdmFsdWU9IuWui+S9ky0xODAzMCwxMCx0cnVlLGZhbHNlLHRydWUiLz4NCgkJPCEtLSB1aXRleHQgLS0+DQoJCTwhLS0gc3Vic3RpdHV0aW9uOiAlbiA9PSBzbGlkZSBudW1iZXIgLS0+DQoJCTx1aXRleHQgbmFtZT0iVU5OQU1FRFNMSURFVElUTEUiIHZhbHVlPSLlubvnga/niYcgJW4iLz4NCgkJPCEtLSBzdWJzdGl0dXRpb246ICVuID09IHNsaWRlIG51bWJlciAtLT4NCgkJPCEtLSBzdWJzdGl0dXRpb246ICV0ID09IHRvdGFsIHNsaWRlIGNvdW50IC0tPg0KCQk8dWl0ZXh0IG5hbWU9IlNDUlVCQkFSU1RBVFVTX1NMSURFSU5GTyIgdmFsdWU9IuW5u+eBr+eJhyAlbiAvICV0IHwgIi8+DQoJCTx1aXRleHQgbmFtZT0iU0NSVUJCQVJTVEFUVVNfU1RPUFBFRCIgdmFsdWU9IuW3suWBnOatoiIvPg0KCQk8dWl0ZXh0IG5hbWU9IlNDUlVCQkFSU1RBVFVTX1BMQVlJTkciIHZhbHVlPSLmraPlnKjmkq3mlL4iLz4NCgkJPHVpdGV4dCBuYW1lPSJTQ1JVQkJBUlNUQVRVU19OT0FVRElPIiB2YWx1ZT0i5peg6Z+z6aKRIi8+DQoJCTx1aXRleHQgbmFtZT0iU0NSVUJCQVJTVEFUVVNfVklEUExBWUlORyIgdmFsdWU9IuinhumikeaSreaUviIvPg0KCQk8dWl0ZXh0IG5hbWU9IlNDUlVCQkFSU1RBVFVTX0xPQURJTkciIHZhbHVlPSLmraPlnKjovb3lhaUiLz4NCgkJPHVpdGV4dCBuYW1lPSJTQ1JVQkJBUlNUQVRVU19CVUZGRVJJTkciIHZhbHVlPSLmraPlnKjov5vooYznvJPlhrLlpITnkIYiLz4NCgkJPHVpdGV4dCBuYW1lPSJTQ1JVQkJBUlNUQVRVU19RVUVTVElPTiIgdmFsdWU9IuWbnuetlOmXrumimCIvPg0KCQk8dWl0ZXh0IG5hbWU9IlNDUlVCQkFSU1RBVFVTX1JFVklFV1FVSVoiIHZhbHVlPSLmraPlnKjlrqHpmIXmtYvpqowiLz4NCgkJPCEtLSBzdWJzdGl0dXRpb246ICVtID09IG1pbnV0ZXMgcmVtYWluaW5nIC0tPg0KCQk8IS0tIHN1YnN0aXR1dGlvbjogJXMgPT0gc2Vjb25kcyByZW1haW5pbmcgLS0+DQoJCTx1aXRleHQgbmFtZT0iRUxBUFNFRCIgdmFsdWU9IuWJqeS9mSAlbSDliIbpkp8gJXMg56eSIi8+DQoJCTx1aXRleHQgbmFtZT0iTk9URk9VTkQiIHZhbHVlPSLmnKrmib7liLDku7vkvZXlhoXlrrkiLz4NCgkJPHVpdGV4dCBuYW1lPSJBVFRBQ0hNRU5UUyIgdmFsdWU9IumZhOS7tiIvPg0KCQk8IS0tIHN1YnN0aXR1dGlvbjogJXAgPT0gY3VycmVudCBzcGVha2VyJ3MgdGl0bGUgLS0+DQoJCTx1aXRleHQgbmFtZT0iQklPV0lOX1RJVExFIiB2YWx1ZT0i5Liq5Lq6566A5LuLOiAlcCIvPg0KCQk8dWl0ZXh0IG5hbWU9IkJJT0JUTl9USVRMRSIgdmFsdWU9IuS4quS6uueugOS7iyIvPg0KCQk8dWl0ZXh0IG5hbWU9IkRJVklERVJCVE5fVElUTEUiIHZhbHVlPSJ8Ii8+DQoJCTx1aXRleHQgbmFtZT0iQ09OVEFDVEJUTl9USVRMRSIgdmFsdWU9IuiBlOezu+aWueW8jyIvPg0KCQk8dWl0ZXh0IG5hbWU9IlRBQl9RVUlaIiB2YWx1ZT0i5rWL6aqMIi8+DQoJCTx1aXRleHQgbmFtZT0iVEFCX09VVExJTkUiIHZhbHVlPSLlpKfnurIiLz4NCgkJPHVpdGV4dCBuYW1lPSJUQUJfVEhVTUIiIHZhbHVlPSLnvKnnlaXlm74iLz4NCgkJPHVpdGV4dCBuYW1lPSJUQUJfTk9URVMiIHZhbHVlPSLlpIfms6giLz4NCgkJPHVpdGV4dCBuYW1lPSJUQUJfU0VBUkNIIiB2YWx1ZT0i5pCc57SiIi8+DQoJCTx1aXRleHQgbmFtZT0iU0xJREVfSEVBRElORyIgdmFsdWU9IuW5u+eBr+eJh+agh+mimCIvPg0KCQk8dWl0ZXh0IG5hbWU9IkRVUkFUSU9OX0hFQURJTkciIHZhbHVlPSLmjIHnu63ml7bpl7QiLz4NCgkJPHVpdGV4dCBuYW1lPSJTRUFSQ0hfSEVBRElORyIgdmFsdWU9IuaQnOe0ouaWh+acrDoiLz4NCgkJPHVpdGV4dCBuYW1lPSJUSFVNQl9IRUFESU5HIiB2YWx1ZT0i5bm754Gv54mHIi8+DQoJCTx1aXRleHQgbmFtZT0iVEhVTUJfSU5GTyIgdmFsdWU9IuW5u+eBr+eJh+agh+mimC/mjIHnu63ml7bpl7QiLz4NCgkJPHVpdGV4dCBuYW1lPSJBVFRBQ0hOQU1FX0hFQURJTkciIHZhbHVlPSLmlofku7blkI0iLz4NCgkJPHVpdGV4dCBuYW1lPSJBVFRBQ0hTSVpFX0hFQURJTkciIHZhbHVlPSLlpKflsI8iLz4NCgkJPHVpdGV4dCBuYW1lPSJTTElERV9OT1RFUyIgdmFsdWU9IuW5u+eBr+eJh+Wkh+azqCIvPg0KCQk8IS0tcXVpeiBwb2QgYW5kIG1lc3NhZ2UgYm94IHRleHRzLS0+DQoJCTx1aXRleHQgbmFtZT0iUVVJWlBPRF9RVUlaX0FUVEVNUFQiIHZhbHVlPSLmtYvpqozlsJ3or5XmrKHmlbA6Ii8+DQoJCTx1aXRleHQgbmFtZT0iUVVJWlBPRF9RVUlaX0FUVEVNUFRfVkFMVUUiIHZhbHVlPSLnrKwgJW4g5qyh77yM5YWxICV0IOasoSIvPg0KCQk8dWl0ZXh0IG5hbWU9IlFVSVpQT0RfUVVJWl9TQ09SRSIgdmFsdWU9IuW+l+WIhjoiLz4NCgkJPHVpdGV4dCBuYW1lPSJRVUlaUE9EX1FVSVpfUEFTU1NDT1JFIiB2YWx1ZT0i5Y+K5qC85YiG5pWwOiIvPg0KCQk8dWl0ZXh0IG5hbWU9IlFVSVpQT0RfUVVJWl9NQVhTQ09SRSIgdmFsdWU9IuacgOmrmOWIhuaVsDoiLz4NCgkJPHVpdGV4dCBuYW1lPSJRVUlaUE9EX1FVRVNBVE1QVF9TVFIiIHZhbHVlPSLlsJ3or5XmrKHmlbA6IOesrCAlbiDmrKHvvIzlhbEgJXQg5qyhIi8+DQoJCTx1aXRleHQgbmFtZT0iUVVJWlBPRF9RVUVTVFlQRV9TVFIiIHZhbHVlPSLnsbvlnos6ICVzIi8+DQoJCTx1aXRleHQgbmFtZT0iUVVJWlBPRF9RVUVTVFlQRV9HUkQiIHZhbHVlPSLor4TnuqciLz4NCgkJPHVpdGV4dCBuYW1lPSJRVUlaUE9EX1FVRVNUWVBFX1NWWSIgdmFsdWU9Iuiwg+afpSIvPg0KCQk8dWl0ZXh0IG5hbWU9IlFVSVpQT0RfUVVJWkFUTVBUX0lORiIgdmFsdWU9IuaXoOmZkCIvPg0KCQk8dWl0ZXh0IG5hbWU9IlFVSVpQT0RfUVVFU0FUTVBUX0lORiIgdmFsdWU9IuaXoOmZkCIvPg0KCQk8dWl0ZXh0IG5hbWU9IldBUk5JTkdNU0dfWUVTU1RSSU5HIiB2YWx1ZT0i5pivIi8+DQoJCTx1aXRleHQgbmFtZT0iV0FSTklOR01TR19OT1NUUklORyIgdmFsdWU9IuWQpiIvPg0KCQk8dWl0ZXh0IG5hbWU9IldBUk5JTkdNU0dfVElUTEVTVFJJTkciIHZhbHVlPSLmtYvpqozlr7zoiKrorablkYoiLz4NCgkJPHVpdGV4dCBuYW1lPSJXQVJOSU5HTVNHX01TR1NUUklORyIgdmFsdWU9IuatpOa1i+mqjOS4reacieacquWwneivleS9nOetlOeahOmXrumimOOAgiYjeEE7JiN4QTvljZXlh7vigJzmmK/igJ3pgIDlh7rmraTmtYvpqozjgILljZXlh7vigJzlkKbigJ3nu6fnu63mtYvpqozjgIIiLz4NCgkJPHVpdGV4dCBuYW1lPSJJTkZPUk1BVElPTl9IMjY0X0ZMQVNIUExBWUVSIiB2YWx1ZT0i5b2T5YmN5a6J6KOF5Zyo5oKo55qE6K6h566X5py65LiK55qEIEZsYXNoIFBsYXllciDniYjmnKzkuI3mlK/mjIHor6Xop4bpopHjgILljZXlh7vop4bpopHljLrln5/kuIvovb3mnIDmlrDniYjmnKznmoQgRmxhc2ggUGxheWVy44CC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uWQkeWPguWKoOiAheaYvuekuuaPkOimgeagjyIvPg0KCQk8dWl0ZXh0IG5hbWU9Ik1VVEUiIHZhbHVlPSLpnZnpn7MiLz4NCgkJPHVpdGV4dCBuYW1lPSJET0NXUkFQX1RJVExFIiB2YWx1ZT0iUHJlc2VudGVyIOaWh+S7tumZhOS7tiIvPg0KCQk8dWl0ZXh0IG5hbWU9IkRPQ1dSQVBfTVNHIiB2YWx1ZT0i5L+d5a2Y5Yiw5oiR55qE6K6h566X5py6Ii8+DQoJCTx1aXRleHQgbmFtZT0iRE9DV1JBUF9QUk9NUFQiIHZhbHVlPSLljZXlh7vku6XkuIvovb0iLz4NCgk8L2xhbmd1YWdlPg0KCTxsYW5ndWFnZSBpZD0idH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U2xheXQgJW4iLz4NCgkJPCEtLSBzdWJzdGl0dXRpb246ICVuID09IHNsaWRlIG51bWJlciAtLT4NCgkJPCEtLSBzdWJzdGl0dXRpb246ICV0ID09IHRvdGFsIHNsaWRlIGNvdW50IC0tPg0KCQk8dWl0ZXh0IG5hbWU9IlNDUlVCQkFSU1RBVFVTX1NMSURFSU5GTyIgdmFsdWU9IlNsYXl0ICVuIC8gJXQgfCAiLz4NCgkJPHVpdGV4dCBuYW1lPSJTQ1JVQkJBUlNUQVRVU19TVE9QUEVEIiB2YWx1ZT0iRHVyZHVydWxkdSIvPg0KCQk8dWl0ZXh0IG5hbWU9IlNDUlVCQkFSU1RBVFVTX1BMQVlJTkciIHZhbHVlPSJPeW5hdMSxbMSxeW9yIi8+DQoJCTx1aXRleHQgbmFtZT0iU0NSVUJCQVJTVEFUVVNfTk9BVURJTyIgdmFsdWU9IlNlcyBZb2siLz4NCgkJPHVpdGV4dCBuYW1lPSJTQ1JVQkJBUlNUQVRVU19WSURQTEFZSU5HIiB2YWx1ZT0iVmlkZW8gT3luYXTEsWzEsXlvciIvPg0KCQk8dWl0ZXh0IG5hbWU9IlNDUlVCQkFSU1RBVFVTX0xPQURJTkciIHZhbHVlPSJZw7xrbGVuaXlvciIvPg0KCQk8dWl0ZXh0IG5hbWU9IlNDUlVCQkFSU1RBVFVTX0JVRkZFUklORyIgdmFsdWU9IkFyYWJlbGxlxJ9lIEFsxLFuxLF5b3IiLz4NCgkJPHVpdGV4dCBuYW1lPSJTQ1JVQkJBUlNUQVRVU19RVUVTVElPTiIgdmFsdWU9IlNvcnV5dSBZYW7EsXRsYSIvPg0KCQk8dWl0ZXh0IG5hbWU9IlNDUlVCQkFSU1RBVFVTX1JFVklFV1FVSVoiIHZhbHVlPSJTxLFuYXYgxLBuY2VsZW5peW9yIi8+DQoJCTwhLS0gc3Vic3RpdHV0aW9uOiAlbSA9PSBtaW51dGVzIHJlbWFpbmluZyAtLT4NCgkJPCEtLSBzdWJzdGl0dXRpb246ICVzID09IHNlY29uZHMgcmVtYWluaW5nIC0tPg0KCQk8dWl0ZXh0IG5hbWU9IkVMQVBTRUQiIHZhbHVlPSIlbSBEYWtpa2EgJXMgU2FuaXllIEthbGTEsSIvPg0KCQk8dWl0ZXh0IG5hbWU9Ik5PVEZPVU5EIiB2YWx1ZT0iSGVyaGFuZ2kgQmlyIMWeZXkgQnVsdW5tYWTEsSIvPg0KCQk8dWl0ZXh0IG5hbWU9IkFUVEFDSE1FTlRTIiB2YWx1ZT0iRWtsZXI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LEsHJ0aWJhdCIvPg0KCQk8dWl0ZXh0IG5hbWU9IlRBQl9RVUlaIiB2YWx1ZT0iU8SxbmF2Ii8+DQoJCTx1aXRleHQgbmFtZT0iVEFCX09VVExJTkUiIHZhbHVlPSJBbmEgSGF0Ii8+DQoJCTx1aXRleHQgbmFtZT0iVEFCX1RIVU1CIiB2YWx1ZT0iUmVzaW0iLz4NCgkJPHVpdGV4dCBuYW1lPSJUQUJfTk9URVMiIHZhbHVlPSJOb3RsYXIiLz4NCgkJPHVpdGV4dCBuYW1lPSJUQUJfU0VBUkNIIiB2YWx1ZT0iQXJhIi8+DQoJCTx1aXRleHQgbmFtZT0iU0xJREVfSEVBRElORyIgdmFsdWU9IlNsYXl0IEJhxZ9sxLHEn8SxIi8+DQoJCTx1aXRleHQgbmFtZT0iRFVSQVRJT05fSEVBRElORyIgdmFsdWU9IlPDvHJlIi8+DQoJCTx1aXRleHQgbmFtZT0iU0VBUkNIX0hFQURJTkciIHZhbHVlPSJNZXRuaSBhcmE6Ii8+DQoJCTx1aXRleHQgbmFtZT0iVEhVTUJfSEVBRElORyIgdmFsdWU9IlNsYXl0Ii8+DQoJCTx1aXRleHQgbmFtZT0iVEhVTUJfSU5GTyIgdmFsdWU9IlNsYXl0IEJhxZ9sxLHEn8SxL1PDvHJlc2kiLz4NCgkJPHVpdGV4dCBuYW1lPSJBVFRBQ0hOQU1FX0hFQURJTkciIHZhbHVlPSJEb3N5YSBBZMSxIi8+DQoJCTx1aXRleHQgbmFtZT0iQVRUQUNIU0laRV9IRUFESU5HIiB2YWx1ZT0iQm95dXQiLz4NCgkJPHVpdGV4dCBuYW1lPSJTTElERV9OT1RFUyIgdmFsdWU9IlNsYXl0IE5vdGxhcsSxIi8+DQoJCTwhLS1xdWl6IHBvZCBhbmQgbWVzc2FnZSBib3ggdGV4dHMtLT4NCgkJPHVpdGV4dCBuYW1lPSJRVUlaUE9EX1FVSVpfQVRURU1QVCIgdmFsdWU9IlPEsW5hdiBEZW5lbWVzaToiLz4NCgkJPHVpdGV4dCBuYW1lPSJRVUlaUE9EX1FVSVpfQVRURU1QVF9WQUxVRSIgdmFsdWU9IiVuLyV0Ii8+DQoJCTx1aXRleHQgbmFtZT0iUVVJWlBPRF9RVUlaX1NDT1JFIiB2YWx1ZT0iUHVhbjoiLz4NCgkJPHVpdGV4dCBuYW1lPSJRVUlaUE9EX1FVSVpfUEFTU1NDT1JFIiB2YWx1ZT0iR2XDp21lIFB1YW7EsToiLz4NCgkJPHVpdGV4dCBuYW1lPSJRVUlaUE9EX1FVSVpfTUFYU0NPUkUiIHZhbHVlPSJNYWtzaW11bSBQdWFuOiIvPg0KCQk8dWl0ZXh0IG5hbWU9IlFVSVpQT0RfUVVFU0FUTVBUX1NUUiIgdmFsdWU9IkRlbmVtZTogJW4vJXQiLz4NCgkJPHVpdGV4dCBuYW1lPSJRVUlaUE9EX1FVRVNUWVBFX1NUUiIgdmFsdWU9IlTDvHI6ICVzIi8+DQoJCTx1aXRleHQgbmFtZT0iUVVJWlBPRF9RVUVTVFlQRV9HUkQiIHZhbHVlPSJCYXNhbWFrbMSxIi8+DQoJCTx1aXRleHQgbmFtZT0iUVVJWlBPRF9RVUVTVFlQRV9TVlkiIHZhbHVlPSJBbmtldCIvPg0KCQk8dWl0ZXh0IG5hbWU9IlFVSVpQT0RfUVVJWkFUTVBUX0lORiIgdmFsdWU9IlPEsW7EsXJzxLF6Ii8+DQoJCTx1aXRleHQgbmFtZT0iUVVJWlBPRF9RVUVTQVRNUFRfSU5GIiB2YWx1ZT0iU8SxbsSxcnPEsXoiLz4NCgkJPHVpdGV4dCBuYW1lPSJXQVJOSU5HTVNHX1lFU1NUUklORyIgdmFsdWU9IkV2ZXQiLz4NCgkJPHVpdGV4dCBuYW1lPSJXQVJOSU5HTVNHX05PU1RSSU5HIiB2YWx1ZT0iSGF5xLFyIi8+DQoJCTx1aXRleHQgbmFtZT0iV0FSTklOR01TR19USVRMRVNUUklORyIgdmFsdWU9IlPEsW5hdiBHZXppbm1lIFV5YXLEsXPEsSIvPg0KCQk8dWl0ZXh0IG5hbWU9IldBUk5JTkdNU0dfTVNHU1RSSU5HIiB2YWx1ZT0iQnUgU8SxbmF2ZGEgZGVuZW5tZW1pxZ8gc29ydWxhciB2YXIuJiN4QTsmI3hBO0V2ZXQgc2XDp2VuZcSfaW5pIHTEsWtsYXTEsXJzYW7EsXogU8SxbmF2ZGFuIMOnxLFrYWNha3PEsW7EsXouIFPEsW5hdmEgZGV2YW0gZXRtZWsgacOnaW4gSGF5xLFyIHNlw6dlbmXEn2luaSB0xLFrbGF0xLFuLiIvPg0KCQk8dWl0ZXh0IG5hbWU9IklORk9STUFUSU9OX0gyNjRfRkxBU0hQTEFZRVIiIHZhbHVlPSJCaWxnaXNheWFyxLFuxLF6YSB5w7xrbMO8IG9sYW4gZ2XDp2VybGkgRmxhc2ggUGxheWVyIHPDvHLDvG3DvCBidSB2aWRlb3l1IGRlc3Rla2xlbWl5b3IuIEVuIHNvbiBGbGFzaCBQbGF5ZXIgc8O8csO8bcO8bsO8IGluZGlybWVrIGnDp2luIHZpZGVvIGFsYW7EsW7EsSB0xLFrbGF0xLFu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LYXTEsWzEsW1jxLFsYXJhIGtlbmFyIMOndWJ1xJ91bnUgZ8O2c3RlciIvPg0KCQk8dWl0ZXh0IG5hbWU9Ik1VVEUiIHZhbHVlPSJTZXNzaXoiLz4NCgkJPHVpdGV4dCBuYW1lPSJET0NXUkFQX1RJVExFIiB2YWx1ZT0iUHJlc2VudGVyIERvc3lhIEVraSIvPg0KCQk8dWl0ZXh0IG5hbWU9IkRPQ1dSQVBfTVNHIiB2YWx1ZT0iQmlsZ2lzYXlhcsSxbWEgS2F5ZGV0Ii8+DQoJCTx1aXRleHQgbmFtZT0iRE9DV1JBUF9QUk9NUFQiIHZhbHVlPSLEsG5kaXJtZWsgacOnaW4gVMSxa2xhdMSxbiIvPg0KCTwvbGFuZ3VhZ2U+DQoJPGxhbmd1YWdlIGlkPSJydS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LQodC70LDQudC0ICVuIi8+DQoJCTwhLS0gc3Vic3RpdHV0aW9uOiAlbiA9PSBzbGlkZSBudW1iZXIgLS0+DQoJCTwhLS0gc3Vic3RpdHV0aW9uOiAldCA9PSB0b3RhbCBzbGlkZSBjb3VudCAtLT4NCgkJPHVpdGV4dCBuYW1lPSJTQ1JVQkJBUlNUQVRVU19TTElERUlORk8iIHZhbHVlPSLQodC70LDQudC0ICVuIC8gJXQgfCAiLz4NCgkJPHVpdGV4dCBuYW1lPSJTQ1JVQkJBUlNUQVRVU19TVE9QUEVEIiB2YWx1ZT0i0J7RgdGC0LDQvdC+0LLQu9C10L3QviIvPg0KCQk8dWl0ZXh0IG5hbWU9IlNDUlVCQkFSU1RBVFVTX1BMQVlJTkciIHZhbHVlPSLQktC+0YHQv9GA0L7QuNC30LLQtdC00LXQvdC40LUiLz4NCgkJPHVpdGV4dCBuYW1lPSJTQ1JVQkJBUlNUQVRVU19OT0FVRElPIiB2YWx1ZT0i0J3QtdGCINCw0YPQtNC40L4iLz4NCgkJPHVpdGV4dCBuYW1lPSJTQ1JVQkJBUlNUQVRVU19WSURQTEFZSU5HIiB2YWx1ZT0i0JLQvtGB0L/RgNC+0LjQt9Cy0LXQtNC10L3QuNC1INCy0LjQtNC10L4iLz4NCgkJPHVpdGV4dCBuYW1lPSJTQ1JVQkJBUlNUQVRVU19MT0FESU5HIiB2YWx1ZT0i0JfQsNCz0YDRg9C30LrQsCIvPg0KCQk8dWl0ZXh0IG5hbWU9IlNDUlVCQkFSU1RBVFVTX0JVRkZFUklORyIgdmFsdWU9ItCR0YPRhNC10YDQuNC30LDRhtC40Y8iLz4NCgkJPHVpdGV4dCBuYW1lPSJTQ1JVQkJBUlNUQVRVU19RVUVTVElPTiIgdmFsdWU9ItCe0YLQstC10YIg0L3QsCDQstC+0L/RgNC+0YEiLz4NCgkJPHVpdGV4dCBuYW1lPSJTQ1JVQkJBUlNUQVRVU19SRVZJRVdRVUlaIiB2YWx1ZT0i0J7QsdC30L7RgCDQvtC/0YDQvtGB0LAiLz4NCgkJPCEtLSBzdWJzdGl0dXRpb246ICVtID09IG1pbnV0ZXMgcmVtYWluaW5nIC0tPg0KCQk8IS0tIHN1YnN0aXR1dGlvbjogJXMgPT0gc2Vjb25kcyByZW1haW5pbmcgLS0+DQoJCTx1aXRleHQgbmFtZT0iRUxBUFNFRCIgdmFsdWU9ItCe0YHRgtCw0LvQvtGB0YwgJW0g0LzQuNC9LiAlcyDRgSIvPg0KCQk8dWl0ZXh0IG5hbWU9Ik5PVEZPVU5EIiB2YWx1ZT0i0J3QuNGH0LXQs9C+INC90LUg0L3QsNC50LTQtdC90L4iLz4NCgkJPHVpdGV4dCBuYW1lPSJBVFRBQ0hNRU5UUyIgdmFsdWU9ItCS0LvQvtC20LXQvdC40Y8iLz4NCgkJPCEtLSBzdWJzdGl0dXRpb246ICVwID09IGN1cnJlbnQgc3BlYWtlcidzIHRpdGxlIC0tPg0KCQk8dWl0ZXh0IG5hbWU9IkJJT1dJTl9USVRMRSIgdmFsdWU9ItCR0LjQvtCz0YDQsNGE0LjRjzogJXAiLz4NCgkJPHVpdGV4dCBuYW1lPSJCSU9CVE5fVElUTEUiIHZhbHVlPSLQkdC40L7Qs9GA0LDRhNC40Y8iLz4NCgkJPHVpdGV4dCBuYW1lPSJESVZJREVSQlROX1RJVExFIiB2YWx1ZT0ifCIvPg0KCQk8dWl0ZXh0IG5hbWU9IkNPTlRBQ1RCVE5fVElUTEUiIHZhbHVlPSLQmtC+0L3RgtCw0LrRgiIvPg0KCQk8dWl0ZXh0IG5hbWU9IlRBQl9RVUlaIiB2YWx1ZT0i0J7Qv9GA0L7RgSIvPg0KCQk8dWl0ZXh0IG5hbWU9IlRBQl9PVVRMSU5FIiB2YWx1ZT0i0KHRhdC10LzQsCIvPg0KCQk8dWl0ZXh0IG5hbWU9IlRBQl9USFVNQiIgdmFsdWU9ItCR0LXQs9GD0L3QvtC6Ii8+DQoJCTx1aXRleHQgbmFtZT0iVEFCX05PVEVTIiB2YWx1ZT0i0JfQsNC80LXRgtC60LgiLz4NCgkJPHVpdGV4dCBuYW1lPSJUQUJfU0VBUkNIIiB2YWx1ZT0i0J/QvtC40YHQuiIvPg0KCQk8dWl0ZXh0IG5hbWU9IlNMSURFX0hFQURJTkciIHZhbHVlPSLQl9Cw0LPQvtC70L7QstC+0Log0YHQu9Cw0LnQtNCwIi8+DQoJCTx1aXRleHQgbmFtZT0iRFVSQVRJT05fSEVBRElORyIgdmFsdWU9ItCU0LvQuNGCLdGB0YLRjCIvPg0KCQk8dWl0ZXh0IG5hbWU9IlNFQVJDSF9IRUFESU5HIiB2YWx1ZT0i0J/QvtC40YHQuiDRgtC10LrRgdGC0LA6Ii8+DQoJCTx1aXRleHQgbmFtZT0iVEhVTUJfSEVBRElORyIgdmFsdWU9ItCh0LvQsNC50LQiLz4NCgkJPHVpdGV4dCBuYW1lPSJUSFVNQl9JTkZPIiB2YWx1ZT0i0J3QsNC30LLQsNC90LjQtS/QtNC70LjRgi3QvdC+0YHRgtGMIi8+DQoJCTx1aXRleHQgbmFtZT0iQVRUQUNITkFNRV9IRUFESU5HIiB2YWx1ZT0i0JjQvNGPINGE0LDQudC70LAiLz4NCgkJPHVpdGV4dCBuYW1lPSJBVFRBQ0hTSVpFX0hFQURJTkciIHZhbHVlPSLQoNCw0LfQvNC10YAiLz4NCgkJPHVpdGV4dCBuYW1lPSJTTElERV9OT1RFUyIgdmFsdWU9ItCX0LDQvNC10YLQutC4INC6INGB0LvQsNC50LTRgyIvPg0KCQk8IS0tcXVpeiBwb2QgYW5kIG1lc3NhZ2UgYm94IHRleHRzLS0+DQoJCTx1aXRleHQgbmFtZT0iUVVJWlBPRF9RVUlaX0FUVEVNUFQiIHZhbHVlPSLQn9C+0L/Ri9GC0LrQsCDQv9GA0L7QudGC0Lgg0L7Qv9GA0L7RgToiLz4NCgkJPHVpdGV4dCBuYW1lPSJRVUlaUE9EX1FVSVpfQVRURU1QVF9WQUxVRSIgdmFsdWU9IiVuINC40LcgJXQiLz4NCgkJPHVpdGV4dCBuYW1lPSJRVUlaUE9EX1FVSVpfU0NPUkUiIHZhbHVlPSLQndCw0LHRgNCw0L3QviDQsdCw0LvQu9C+0LI6Ii8+DQoJCTx1aXRleHQgbmFtZT0iUVVJWlBPRF9RVUlaX1BBU1NTQ09SRSIgdmFsdWU9ItCf0YDQvtGF0L7QtNC90L7QuSDRgNC10LfRg9C70YzRgtCw0YI6Ii8+DQoJCTx1aXRleHQgbmFtZT0iUVVJWlBPRF9RVUlaX01BWFNDT1JFIiB2YWx1ZT0i0JzQsNC60YHQuNC80LDQu9GM0L3Ri9C5INGA0LXQt9GD0LvRjNGC0LDRgjoiLz4NCgkJPHVpdGV4dCBuYW1lPSJRVUlaUE9EX1FVRVNBVE1QVF9TVFIiIHZhbHVlPSLQn9C+0L/Ri9GC0LrQsDogJW4g0LjQtyAldCIvPg0KCQk8dWl0ZXh0IG5hbWU9IlFVSVpQT0RfUVVFU1RZUEVfU1RSIiB2YWx1ZT0i0KLQuNC/OiAlcyIvPg0KCQk8dWl0ZXh0IG5hbWU9IlFVSVpQT0RfUVVFU1RZUEVfR1JEIiB2YWx1ZT0i0KEg0L7RhtC10L3QutC+0LkiLz4NCgkJPHVpdGV4dCBuYW1lPSJRVUlaUE9EX1FVRVNUWVBFX1NWWSIgdmFsdWU9ItCe0LHQt9C+0YAiLz4NCgkJPHVpdGV4dCBuYW1lPSJRVUlaUE9EX1FVSVpBVE1QVF9JTkYiIHZhbHVlPSLQkdC+0LvRjNGI0L7QtSDRh9C40YHQu9C+Ii8+DQoJCTx1aXRleHQgbmFtZT0iUVVJWlBPRF9RVUVTQVRNUFRfSU5GIiB2YWx1ZT0i0JHQvtC70YzRiNC+0LUg0YfQuNGB0LvQviIvPg0KCQk8dWl0ZXh0IG5hbWU9IldBUk5JTkdNU0dfWUVTU1RSSU5HIiB2YWx1ZT0i0JTQsCIvPg0KCQk8dWl0ZXh0IG5hbWU9IldBUk5JTkdNU0dfTk9TVFJJTkciIHZhbHVlPSLQndC10YIiLz4NCgkJPHVpdGV4dCBuYW1lPSJXQVJOSU5HTVNHX1RJVExFU1RSSU5HIiB2YWx1ZT0i0J/RgNC10LTRg9C/0YDQtdC20LTQtdC90LjQtSDQviDQvdCw0LLQuNCz0LDRhtC40Lgg0LIg0L7Qv9GA0L7RgdC1Ii8+DQoJCTx1aXRleHQgbmFtZT0iV0FSTklOR01TR19NU0dTVFJJTkciIHZhbHVlPSLQkiDQvtC/0YDQvtGB0LUg0L7RgdGC0LDQu9C40YHRjCDQvdC10L7RgtCy0LXRh9C10L3QvdGL0LUg0LLQvtC/0YDQvtGB0Ysu0J3QsNC20LDRgtC40LUg0LrQvdC+0L/QutC4ICZxdW90O9CU0LAmcXVvdDsg0L/RgNC40LLQtdC00LXRgiDQuiDQt9Cw0LrRgNGL0YLQuNGOINC+0L/RgNC+0YHQsC4g0J3QsNC20LDRgtC40LUg0LrQvdC+0L/QutC4ICZxdW90O9Cd0LXRgiZxdW90OyDQv9GA0L7QtNC+0LvQttC40YIg0L7Qv9GA0L7RgS4iLz4NCgkJPHVpdGV4dCBuYW1lPSJJTkZPUk1BVElPTl9IMjY0X0ZMQVNIUExBWUVSIiB2YWx1ZT0i0KLQtdC60YPRidCw0Y8g0LLQtdGA0YHQuNGPINC/0YDQvtC40LPRgNGL0LLQsNGC0LXQu9GPIEZsYXNoIFBsYXllciwg0YPRgdGC0LDQvdC+0LLQu9C10L3QvdCw0Y8g0L3QsCDRjdGC0L7QvCDQutC+0LzQv9GM0Y7RgtC10YDQtSwg0L3QtSDQv9C+0LTQtNC10YDQttC40LLQsNC10YIg0Y3RgtC+INCy0LjQtNC10L4uINCp0LXQu9C60L3QuNGC0LUg0LIg0L7QsdC70LDRgdGC0Lgg0LLQuNC00LXQviwg0YfRgtC+0LHRiyDQt9Cw0LPRgNGD0LfQuNGC0Ywg0L/QvtGB0LvQtdC00L3RjtGOINCy0LXRgNGB0LjRjiDQv9GA0L7QuNCz0YDRi9Cy0LDRgtC10LvRjy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tCf0L7QutCw0LfRi9Cy0LDRgtGMINCy0YDQtdC30LrRgyDRg9GH0LDRgdGC0L3QuNC60LDQvCIvPg0KCQk8dWl0ZXh0IG5hbWU9Ik1VVEUiIHZhbHVlPSLQntGC0LrQu9GO0YfQuNGC0Ywg0LfQstGD0LoiLz4NCgkJPHVpdGV4dCBuYW1lPSJET0NXUkFQX1RJVExFIiB2YWx1ZT0i0JLQu9C+0LbQtdC90LjQtSDQsiDRhNCw0LnQuyBBZG9iZSBQcmVzZW50ZXIiLz4NCgkJPHVpdGV4dCBuYW1lPSJET0NXUkFQX01TRyIgdmFsdWU9ItCh0L7RhdGA0LDQvdC40YLRjCDQsiDQv9Cw0L/QutGDICZxdW90O9Cc0L7QuSDQutC+0LzQv9GM0Y7RgtC10YAmcXVvdDsiLz4NCgkJPHVpdGV4dCBuYW1lPSJET0NXUkFQX1BST01QVCIgdmFsdWU9ItCp0LXQu9C60L3Rg9GC0Ywg0LTQu9GPINC30LDQs9GA0YPQt9C60LgiLz4NCgk8L2xhbmd1YWdlPg0KPC9jb25maWd1cmF0aW9uPg0K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0&quot;/&gt;&lt;lineCharCount val=&quot;8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3&quot;/&gt;&lt;/TableIndex&gt;&lt;/ShapeText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33&quot;/&gt;&lt;lineCharCount val=&quot;13&quot;/&gt;&lt;lineCharCount val=&quot;12&quot;/&gt;&lt;lineCharCount val=&quot;13&quot;/&gt;&lt;lineCharCount val=&quot;11&quot;/&gt;&lt;/TableIndex&gt;&lt;/ShapeText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6&quot;/&gt;&lt;lineCharCount val=&quot;1&quot;/&gt;&lt;lineCharCount val=&quot;1&quot;/&gt;&lt;lineCharCount val=&quot;1&quot;/&gt;&lt;lineCharCount val=&quot;1&quot;/&gt;&lt;lineCharCount val=&quot;1&quot;/&gt;&lt;lineCharCount val=&quot;1&quot;/&gt;&lt;/TableIndex&gt;&lt;/ShapeText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1&quot;/&gt;&lt;lineCharCount val=&quot;19&quot;/&gt;&lt;/TableIndex&gt;&lt;/ShapeText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0&quot;/&gt;&lt;lineCharCount val=&quot;8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33&quot;/&gt;&lt;lineCharCount val=&quot;13&quot;/&gt;&lt;lineCharCount val=&quot;11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3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30&quot;/&gt;&lt;lineCharCount val=&quot;5&quot;/&gt;&lt;/TableIndex&gt;&lt;/ShapeTextInfo&gt;"/>
</p:tagLst>
</file>

<file path=ppt/theme/theme1.xml><?xml version="1.0" encoding="utf-8"?>
<a:theme xmlns:a="http://schemas.openxmlformats.org/drawingml/2006/main" name="5000 and Evolutionary Acquisi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5000 and Evolutionary Acquisi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514600" marR="0" indent="-2514600" algn="l" defTabSz="914400" rtl="0" eaLnBrk="0" fontAlgn="base" latinLnBrk="0" hangingPunct="0">
          <a:lnSpc>
            <a:spcPct val="105000"/>
          </a:lnSpc>
          <a:spcBef>
            <a:spcPct val="20000"/>
          </a:spcBef>
          <a:spcAft>
            <a:spcPct val="0"/>
          </a:spcAft>
          <a:buClr>
            <a:srgbClr val="151C77"/>
          </a:buClr>
          <a:buSzPct val="80000"/>
          <a:buFont typeface="Wingdings" pitchFamily="2" charset="2"/>
          <a:buNone/>
          <a:tabLst/>
          <a:defRPr kumimoji="0" lang="en-US" sz="2000" b="1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514600" marR="0" indent="-2514600" algn="l" defTabSz="914400" rtl="0" eaLnBrk="0" fontAlgn="base" latinLnBrk="0" hangingPunct="0">
          <a:lnSpc>
            <a:spcPct val="105000"/>
          </a:lnSpc>
          <a:spcBef>
            <a:spcPct val="20000"/>
          </a:spcBef>
          <a:spcAft>
            <a:spcPct val="0"/>
          </a:spcAft>
          <a:buClr>
            <a:srgbClr val="151C77"/>
          </a:buClr>
          <a:buSzPct val="80000"/>
          <a:buFont typeface="Wingdings" pitchFamily="2" charset="2"/>
          <a:buNone/>
          <a:tabLst/>
          <a:defRPr kumimoji="0" lang="en-US" sz="2000" b="1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000 and Evolutionary Acquisi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000 and Evolutionary Acquisi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AFIT lessons</Template>
  <TotalTime>25485</TotalTime>
  <Words>1734</Words>
  <Application>Microsoft Macintosh PowerPoint</Application>
  <PresentationFormat>On-screen Show (4:3)</PresentationFormat>
  <Paragraphs>238</Paragraphs>
  <Slides>29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Symbol</vt:lpstr>
      <vt:lpstr>Tahoma</vt:lpstr>
      <vt:lpstr>Times New Roman</vt:lpstr>
      <vt:lpstr>Wingdings</vt:lpstr>
      <vt:lpstr>5000 and Evolutionary Acquisition</vt:lpstr>
      <vt:lpstr>1_Default Design</vt:lpstr>
      <vt:lpstr>Equation</vt:lpstr>
      <vt:lpstr>Machine Learning DASC 522</vt:lpstr>
      <vt:lpstr>Overview</vt:lpstr>
      <vt:lpstr>Concept Map - NN</vt:lpstr>
      <vt:lpstr>PowerPoint Presentation</vt:lpstr>
      <vt:lpstr>Limitations of single layer</vt:lpstr>
      <vt:lpstr>Early Demise of the Field</vt:lpstr>
      <vt:lpstr>How do we make nonlinear classifiers out of perceptrons?</vt:lpstr>
      <vt:lpstr>Hidden layer size and network capacity:</vt:lpstr>
      <vt:lpstr>Widrow’s Rule of Thumb</vt:lpstr>
      <vt:lpstr>Widrow’s Rule of Thumb Example</vt:lpstr>
      <vt:lpstr>Hyperparameters</vt:lpstr>
      <vt:lpstr>Hyperparameters</vt:lpstr>
      <vt:lpstr>Example - Siri</vt:lpstr>
      <vt:lpstr>Example – Image recognition</vt:lpstr>
      <vt:lpstr>Example - Self-Driving Car</vt:lpstr>
      <vt:lpstr>AlphaGo Zero</vt:lpstr>
      <vt:lpstr>Example - AlphaGo Zero</vt:lpstr>
      <vt:lpstr>PowerPoint Presentation</vt:lpstr>
      <vt:lpstr>Simple NNs are Valuable Too!</vt:lpstr>
      <vt:lpstr>Overview</vt:lpstr>
      <vt:lpstr>PowerPoint Presentation</vt:lpstr>
      <vt:lpstr>Concept Map - NN</vt:lpstr>
      <vt:lpstr>Week 2: Network Training (Backpropagation)</vt:lpstr>
      <vt:lpstr>Two-way Propagation Overview</vt:lpstr>
      <vt:lpstr>Computing the network response</vt:lpstr>
      <vt:lpstr>Stochastic Gradient Descent (BatchSize = 1)</vt:lpstr>
      <vt:lpstr>Minibatch Gradient Descent (BatchSize  1)</vt:lpstr>
      <vt:lpstr>Improving training performance</vt:lpstr>
      <vt:lpstr>Problem with stopping based on training performance</vt:lpstr>
    </vt:vector>
  </TitlesOfParts>
  <Company>AFIT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SENG520 Course Introduction</dc:title>
  <dc:subject>Course Introduction</dc:subject>
  <dc:creator>Thomas Ford</dc:creator>
  <cp:lastModifiedBy>Torrey and MaryAnn Wagner</cp:lastModifiedBy>
  <cp:revision>349</cp:revision>
  <cp:lastPrinted>2018-03-25T17:25:56Z</cp:lastPrinted>
  <dcterms:created xsi:type="dcterms:W3CDTF">2004-01-05T15:59:25Z</dcterms:created>
  <dcterms:modified xsi:type="dcterms:W3CDTF">2020-10-22T21:40:26Z</dcterms:modified>
</cp:coreProperties>
</file>